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3" r:id="rId6"/>
  </p:sldMasterIdLst>
  <p:notesMasterIdLst>
    <p:notesMasterId r:id="rId19"/>
  </p:notesMasterIdLst>
  <p:sldIdLst>
    <p:sldId id="2147471523" r:id="rId7"/>
    <p:sldId id="260" r:id="rId8"/>
    <p:sldId id="2147471540" r:id="rId9"/>
    <p:sldId id="2147471549" r:id="rId10"/>
    <p:sldId id="2147471543" r:id="rId11"/>
    <p:sldId id="261" r:id="rId12"/>
    <p:sldId id="2147471544" r:id="rId13"/>
    <p:sldId id="2147471548" r:id="rId14"/>
    <p:sldId id="2147471537" r:id="rId15"/>
    <p:sldId id="2147471545" r:id="rId16"/>
    <p:sldId id="2147471521" r:id="rId17"/>
    <p:sldId id="21474715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Information" id="{B5AE3104-EADF-48E5-B7AF-EAB29FF3D997}">
          <p14:sldIdLst/>
        </p14:section>
        <p14:section name="Cover Pages" id="{A66E526C-970B-4C76-8397-4D362F3176AD}">
          <p14:sldIdLst>
            <p14:sldId id="2147471523"/>
          </p14:sldIdLst>
        </p14:section>
        <p14:section name="Presentation Body" id="{AA439042-9EC2-4E37-8DC5-AF8A3A4F8E0B}">
          <p14:sldIdLst>
            <p14:sldId id="260"/>
            <p14:sldId id="2147471540"/>
            <p14:sldId id="2147471549"/>
            <p14:sldId id="2147471543"/>
            <p14:sldId id="261"/>
            <p14:sldId id="2147471544"/>
            <p14:sldId id="2147471548"/>
            <p14:sldId id="2147471537"/>
            <p14:sldId id="2147471545"/>
            <p14:sldId id="2147471521"/>
            <p14:sldId id="2147471550"/>
          </p14:sldIdLst>
        </p14:section>
        <p14:section name="Sample Slides" id="{F58995DD-300C-4D83-BB32-A872B83B998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3D2"/>
    <a:srgbClr val="92D050"/>
    <a:srgbClr val="005C90"/>
    <a:srgbClr val="CBD2DB"/>
    <a:srgbClr val="5DFFA6"/>
    <a:srgbClr val="E7EAEE"/>
    <a:srgbClr val="656A6E"/>
    <a:srgbClr val="5B6063"/>
    <a:srgbClr val="5E6F65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38BD0-4D56-4EA8-8E18-357D23BEB320}" v="29" dt="2025-05-12T09:01:10.668"/>
    <p1510:client id="{BBC913F0-CBD8-4B5B-8BCF-93AB8C249EBC}" v="9" dt="2025-05-13T05:28:07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5915" autoAdjust="0"/>
  </p:normalViewPr>
  <p:slideViewPr>
    <p:cSldViewPr snapToGrid="0">
      <p:cViewPr varScale="1">
        <p:scale>
          <a:sx n="102" d="100"/>
          <a:sy n="102" d="100"/>
        </p:scale>
        <p:origin x="1248" y="31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Fragility Fracture Bed Days Saved p.a with FLS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0413301535595E-2"/>
          <c:y val="0.10637154186098224"/>
          <c:w val="0.89194662617350318"/>
          <c:h val="0.7167254640867264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'[Bed days.xlsx]Sheet1'!$F$8</c:f>
              <c:strCache>
                <c:ptCount val="1"/>
                <c:pt idx="0">
                  <c:v>Low End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'[Bed days.xlsx]Sheet1'!$D$9:$D$13</c:f>
              <c:strCache>
                <c:ptCount val="5"/>
                <c:pt idx="0">
                  <c:v>FY2024-2025</c:v>
                </c:pt>
                <c:pt idx="1">
                  <c:v>FY2025-2026</c:v>
                </c:pt>
                <c:pt idx="2">
                  <c:v>FY2026-2027</c:v>
                </c:pt>
                <c:pt idx="3">
                  <c:v>FY2027-2028</c:v>
                </c:pt>
                <c:pt idx="4">
                  <c:v>FY2028-2029</c:v>
                </c:pt>
              </c:strCache>
            </c:strRef>
          </c:cat>
          <c:val>
            <c:numRef>
              <c:f>'[Bed days.xlsx]Sheet1'!$F$9:$F$13</c:f>
              <c:numCache>
                <c:formatCode>#,##0</c:formatCode>
                <c:ptCount val="5"/>
                <c:pt idx="0">
                  <c:v>3962</c:v>
                </c:pt>
                <c:pt idx="1">
                  <c:v>7325</c:v>
                </c:pt>
                <c:pt idx="2">
                  <c:v>9604</c:v>
                </c:pt>
                <c:pt idx="3">
                  <c:v>11181</c:v>
                </c:pt>
                <c:pt idx="4">
                  <c:v>12051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9-4B3C-AB30-87A40B5C6E38}"/>
            </c:ext>
          </c:extLst>
        </c:ser>
        <c:ser>
          <c:idx val="2"/>
          <c:order val="2"/>
          <c:tx>
            <c:strRef>
              <c:f>'[Bed days.xlsx]Sheet1'!$G$8</c:f>
              <c:strCache>
                <c:ptCount val="1"/>
                <c:pt idx="0">
                  <c:v>Most Probable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043435822352186E-3"/>
                  <c:y val="9.2130529373316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49-4B3C-AB30-87A40B5C6E38}"/>
                </c:ext>
              </c:extLst>
            </c:dLbl>
            <c:dLbl>
              <c:idx val="1"/>
              <c:layout>
                <c:manualLayout>
                  <c:x val="-1.9521717911176184E-3"/>
                  <c:y val="9.2130529373316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49-4B3C-AB30-87A40B5C6E38}"/>
                </c:ext>
              </c:extLst>
            </c:dLbl>
            <c:dLbl>
              <c:idx val="2"/>
              <c:layout>
                <c:manualLayout>
                  <c:x val="-1.9521717911176184E-3"/>
                  <c:y val="1.2284070583108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49-4B3C-AB30-87A40B5C6E38}"/>
                </c:ext>
              </c:extLst>
            </c:dLbl>
            <c:dLbl>
              <c:idx val="3"/>
              <c:layout>
                <c:manualLayout>
                  <c:x val="-3.9043435822352368E-3"/>
                  <c:y val="6.1420352915544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49-4B3C-AB30-87A40B5C6E38}"/>
                </c:ext>
              </c:extLst>
            </c:dLbl>
            <c:dLbl>
              <c:idx val="4"/>
              <c:layout>
                <c:manualLayout>
                  <c:x val="0"/>
                  <c:y val="9.2130529373316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49-4B3C-AB30-87A40B5C6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'[Bed days.xlsx]Sheet1'!$D$9:$D$13</c:f>
              <c:strCache>
                <c:ptCount val="5"/>
                <c:pt idx="0">
                  <c:v>FY2024-2025</c:v>
                </c:pt>
                <c:pt idx="1">
                  <c:v>FY2025-2026</c:v>
                </c:pt>
                <c:pt idx="2">
                  <c:v>FY2026-2027</c:v>
                </c:pt>
                <c:pt idx="3">
                  <c:v>FY2027-2028</c:v>
                </c:pt>
                <c:pt idx="4">
                  <c:v>FY2028-2029</c:v>
                </c:pt>
              </c:strCache>
            </c:strRef>
          </c:cat>
          <c:val>
            <c:numRef>
              <c:f>'[Bed days.xlsx]Sheet1'!$G$9:$G$13</c:f>
              <c:numCache>
                <c:formatCode>#,##0</c:formatCode>
                <c:ptCount val="5"/>
                <c:pt idx="0">
                  <c:v>5563</c:v>
                </c:pt>
                <c:pt idx="1">
                  <c:v>10354</c:v>
                </c:pt>
                <c:pt idx="2">
                  <c:v>13779</c:v>
                </c:pt>
                <c:pt idx="3">
                  <c:v>16302</c:v>
                </c:pt>
                <c:pt idx="4">
                  <c:v>17888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49-4B3C-AB30-87A40B5C6E38}"/>
            </c:ext>
          </c:extLst>
        </c:ser>
        <c:ser>
          <c:idx val="3"/>
          <c:order val="3"/>
          <c:tx>
            <c:strRef>
              <c:f>'[Bed days.xlsx]Sheet1'!$H$8</c:f>
              <c:strCache>
                <c:ptCount val="1"/>
                <c:pt idx="0">
                  <c:v>High End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accent6">
                  <a:alpha val="22000"/>
                </a:schemeClr>
              </a:solidFill>
            </a:ln>
            <a:effectLst/>
          </c:spPr>
          <c:invertIfNegative val="0"/>
          <c:cat>
            <c:strRef>
              <c:f>'[Bed days.xlsx]Sheet1'!$D$9:$D$13</c:f>
              <c:strCache>
                <c:ptCount val="5"/>
                <c:pt idx="0">
                  <c:v>FY2024-2025</c:v>
                </c:pt>
                <c:pt idx="1">
                  <c:v>FY2025-2026</c:v>
                </c:pt>
                <c:pt idx="2">
                  <c:v>FY2026-2027</c:v>
                </c:pt>
                <c:pt idx="3">
                  <c:v>FY2027-2028</c:v>
                </c:pt>
                <c:pt idx="4">
                  <c:v>FY2028-2029</c:v>
                </c:pt>
              </c:strCache>
            </c:strRef>
          </c:cat>
          <c:val>
            <c:numRef>
              <c:f>'[Bed days.xlsx]Sheet1'!$H$9:$H$13</c:f>
              <c:numCache>
                <c:formatCode>#,##0</c:formatCode>
                <c:ptCount val="5"/>
                <c:pt idx="0">
                  <c:v>7165</c:v>
                </c:pt>
                <c:pt idx="1">
                  <c:v>13560</c:v>
                </c:pt>
                <c:pt idx="2">
                  <c:v>18443</c:v>
                </c:pt>
                <c:pt idx="3">
                  <c:v>22317</c:v>
                </c:pt>
                <c:pt idx="4">
                  <c:v>25084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49-4B3C-AB30-87A40B5C6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27"/>
        <c:axId val="1606455136"/>
        <c:axId val="10084319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'[Bed days.xlsx]Sheet1'!$E$8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'[Bed days.xlsx]Sheet1'!$D$9:$D$13</c15:sqref>
                        </c15:formulaRef>
                      </c:ext>
                    </c:extLst>
                    <c:strCache>
                      <c:ptCount val="5"/>
                      <c:pt idx="0">
                        <c:v>FY2024-2025</c:v>
                      </c:pt>
                      <c:pt idx="1">
                        <c:v>FY2025-2026</c:v>
                      </c:pt>
                      <c:pt idx="2">
                        <c:v>FY2026-2027</c:v>
                      </c:pt>
                      <c:pt idx="3">
                        <c:v>FY2027-2028</c:v>
                      </c:pt>
                      <c:pt idx="4">
                        <c:v>FY2028-2029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'[Bed days.xlsx]Sheet1'!$E$9:$E$13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E249-4B3C-AB30-87A40B5C6E38}"/>
                  </c:ext>
                </c:extLst>
              </c15:ser>
            </c15:filteredBarSeries>
          </c:ext>
        </c:extLst>
      </c:barChart>
      <c:catAx>
        <c:axId val="16064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431984"/>
        <c:crosses val="autoZero"/>
        <c:auto val="1"/>
        <c:lblAlgn val="ctr"/>
        <c:lblOffset val="100"/>
        <c:noMultiLvlLbl val="0"/>
      </c:catAx>
      <c:valAx>
        <c:axId val="100843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4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01920491645864"/>
          <c:y val="0.92969613252983474"/>
          <c:w val="0.49420533896677549"/>
          <c:h val="7.0303867470165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03C1C-FBF1-48A1-92D2-F5CA22561F02}" type="datetimeFigureOut">
              <a:rPr lang="en-NZ" smtClean="0"/>
              <a:t>13/05/2025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C53C9-33B0-4980-8A15-7623B0316E8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25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C53C9-33B0-4980-8A15-7623B0316E8D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277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C53C9-33B0-4980-8A15-7623B0316E8D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746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C53C9-33B0-4980-8A15-7623B0316E8D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993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C53C9-33B0-4980-8A15-7623B0316E8D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595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83C21-FE6E-808F-B766-3715489C0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3C0A5-F9BD-22C7-5DF1-AEB6C9F44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97954-EA97-E48F-DCE4-0D3358E15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6CA9B-EA10-3D36-2EC8-12313D529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8571-17AB-4BFF-BD0B-9A812E59505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9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C53C9-33B0-4980-8A15-7623B0316E8D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512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27747-CE89-BA6E-9BFB-1DEF2AEAE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F0F94-9C7E-FC1F-D949-06FD18B9D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391999-99DC-E2C0-5D41-151726437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BED1A-060B-D056-516A-C84844986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C53C9-33B0-4980-8A15-7623B0316E8D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2493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C53C9-33B0-4980-8A15-7623B0316E8D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013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C2D9C-F84D-F105-A537-6E68A779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49907-0700-CE81-6C1C-0816128FF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83301-2D5A-0F19-A859-AB86FC9AF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7F23B-ADAC-C73D-0D19-237E8CE67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C35F-A8EE-4241-9029-4B8B6C2C0AA4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51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falls reduction requires a systems approach" means that effectively reducing falls—especially in complex environments like hospitals, long-term care facilities, or community health—</a:t>
            </a:r>
          </a:p>
          <a:p>
            <a:endParaRPr lang="en-NZ" dirty="0"/>
          </a:p>
          <a:p>
            <a:r>
              <a:rPr lang="en-NZ" dirty="0"/>
              <a:t>cannot be accomplished through isolated efforts or quick fixes. </a:t>
            </a:r>
          </a:p>
          <a:p>
            <a:endParaRPr lang="en-NZ" dirty="0"/>
          </a:p>
          <a:p>
            <a:r>
              <a:rPr lang="en-NZ" dirty="0"/>
              <a:t>Instead, it requires coordinated changes across multiple layers of an organization or system.</a:t>
            </a:r>
          </a:p>
          <a:p>
            <a:endParaRPr lang="en-NZ" dirty="0"/>
          </a:p>
          <a:p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Long-term participation in Falls Prevention Programmes is needed to achieve ongoing reduction of falls risk, similar to long-term adherence with osteoporosis-specific treatment being required to maintain/improve bone health. However, there is currently no standardised mechanism to track participation beyond the 16-week follow-up conducted by FLS.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C53C9-33B0-4980-8A15-7623B0316E8D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558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01B7BD03-7A5F-E8E6-71BF-BB31BC8AA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3B39CA-3651-F79A-1C5A-D033A37AC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106" y="1114170"/>
            <a:ext cx="7450791" cy="586068"/>
          </a:xfrm>
        </p:spPr>
        <p:txBody>
          <a:bodyPr l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NZ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4650" indent="0">
              <a:buFontTx/>
              <a:buNone/>
              <a:defRPr/>
            </a:lvl2pPr>
            <a:lvl3pPr marL="75565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English title</a:t>
            </a:r>
            <a:endParaRPr lang="en-NZ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9C459A2-748B-8B0F-3F73-D4333D039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782" y="2414258"/>
            <a:ext cx="5861050" cy="532284"/>
          </a:xfrm>
        </p:spPr>
        <p:txBody>
          <a:bodyPr lIns="0"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English sub-heading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87DE3A-18FF-1686-A810-256D7ECD0326}"/>
              </a:ext>
            </a:extLst>
          </p:cNvPr>
          <p:cNvCxnSpPr/>
          <p:nvPr userDrawn="1"/>
        </p:nvCxnSpPr>
        <p:spPr>
          <a:xfrm>
            <a:off x="304800" y="2133600"/>
            <a:ext cx="5435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AB8F0F4-3531-E2D7-1F8E-B1AA092DA5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32" y="3390144"/>
            <a:ext cx="5861050" cy="532284"/>
          </a:xfrm>
        </p:spPr>
        <p:txBody>
          <a:bodyPr lIns="0"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5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lines&#10;&#10;Description automatically generated">
            <a:extLst>
              <a:ext uri="{FF2B5EF4-FFF2-40B4-BE49-F238E27FC236}">
                <a16:creationId xmlns:a16="http://schemas.microsoft.com/office/drawing/2014/main" id="{4E8E8C66-2B89-EDCF-1A5D-CEE67814B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10B2-CC39-4575-B147-5835CBE34E01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983E8A-4145-AD3B-91B6-EF9A2F419E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00" y="1628966"/>
            <a:ext cx="11016000" cy="3378200"/>
          </a:xfrm>
        </p:spPr>
        <p:txBody>
          <a:bodyPr>
            <a:normAutofit/>
          </a:bodyPr>
          <a:lstStyle>
            <a:lvl1pPr marL="3600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NZ" dirty="0"/>
              <a:t>“This is a full page quote.  Font size 22pt, Aptos Light”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634491E-770C-D679-E5CA-3997FA27FD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5154861"/>
            <a:ext cx="11015999" cy="260350"/>
          </a:xfrm>
        </p:spPr>
        <p:txBody>
          <a:bodyPr tIns="0">
            <a:noAutofit/>
          </a:bodyPr>
          <a:lstStyle>
            <a:lvl1pPr marL="36000" indent="0">
              <a:buNone/>
              <a:defRPr sz="1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NZ" dirty="0"/>
              <a:t>Enter the label or credit</a:t>
            </a:r>
          </a:p>
        </p:txBody>
      </p:sp>
    </p:spTree>
    <p:extLst>
      <p:ext uri="{BB962C8B-B14F-4D97-AF65-F5344CB8AC3E}">
        <p14:creationId xmlns:p14="http://schemas.microsoft.com/office/powerpoint/2010/main" val="297586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lide for Icon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6AC-F21E-3E40-1667-6AD84538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6CA8-C488-4BE5-9194-E5DD11F9BB0C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E52A0-4086-734C-9E97-A6C213D0B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49" y="1260000"/>
            <a:ext cx="11015999" cy="498475"/>
          </a:xfrm>
        </p:spPr>
        <p:txBody>
          <a:bodyPr>
            <a:normAutofit/>
          </a:bodyPr>
          <a:lstStyle>
            <a:lvl1pPr marL="36000"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NZ" dirty="0"/>
              <a:t>Sub-heading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8187A8-E31C-6B6C-4060-0B9EF34F35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698" y="3939521"/>
            <a:ext cx="2839197" cy="276131"/>
          </a:xfrm>
        </p:spPr>
        <p:txBody>
          <a:bodyPr lIns="46800" anchor="ctr" anchorCtr="0"/>
          <a:lstStyle>
            <a:lvl1pPr marL="0" indent="0">
              <a:buNone/>
              <a:defRPr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NZ" dirty="0"/>
              <a:t>Sub-heading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833E3AA-E3C8-B65E-1E16-BC623B163D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97" y="4235634"/>
            <a:ext cx="2839197" cy="1506260"/>
          </a:xfrm>
        </p:spPr>
        <p:txBody>
          <a:bodyPr lIns="46800" anchor="t" anchorCtr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NZ" dirty="0"/>
              <a:t>Enter icon description for this placeholder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C5E2E55-E232-D3E3-D97C-3F403ADAF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6402" y="3939709"/>
            <a:ext cx="2839197" cy="276131"/>
          </a:xfrm>
        </p:spPr>
        <p:txBody>
          <a:bodyPr lIns="46800" anchor="ctr" anchorCtr="0"/>
          <a:lstStyle>
            <a:lvl1pPr marL="0" indent="0">
              <a:buNone/>
              <a:defRPr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NZ" dirty="0"/>
              <a:t>Sub-heading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50D10A9-2150-E727-D4AA-7AF09705A2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6401" y="4235822"/>
            <a:ext cx="2839197" cy="1506260"/>
          </a:xfrm>
        </p:spPr>
        <p:txBody>
          <a:bodyPr lIns="46800" anchor="t" anchorCtr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NZ" dirty="0"/>
              <a:t>Enter icon description for this placeholder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816B5C3-E282-BE4F-3481-AFDEB52193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36105" y="3919539"/>
            <a:ext cx="2839197" cy="276131"/>
          </a:xfrm>
        </p:spPr>
        <p:txBody>
          <a:bodyPr lIns="46800" anchor="ctr" anchorCtr="0"/>
          <a:lstStyle>
            <a:lvl1pPr marL="0" indent="0">
              <a:buNone/>
              <a:defRPr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NZ" dirty="0"/>
              <a:t>Sub-heading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FA4CA6-11E4-5838-A979-9F20160850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36104" y="4215652"/>
            <a:ext cx="2839197" cy="1506260"/>
          </a:xfrm>
        </p:spPr>
        <p:txBody>
          <a:bodyPr lIns="46800" anchor="t" anchorCtr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NZ" dirty="0"/>
              <a:t>Enter icon description for this placeholder</a:t>
            </a:r>
          </a:p>
        </p:txBody>
      </p:sp>
    </p:spTree>
    <p:extLst>
      <p:ext uri="{BB962C8B-B14F-4D97-AF65-F5344CB8AC3E}">
        <p14:creationId xmlns:p14="http://schemas.microsoft.com/office/powerpoint/2010/main" val="146123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Slide for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B8722D-B3D9-58B7-9C83-92AEA1D280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095875"/>
          </a:xfrm>
        </p:spPr>
        <p:txBody>
          <a:bodyPr/>
          <a:lstStyle>
            <a:lvl1pPr marL="36000" indent="0">
              <a:buNone/>
              <a:defRPr/>
            </a:lvl1pPr>
          </a:lstStyle>
          <a:p>
            <a:r>
              <a:rPr lang="en-NZ" dirty="0"/>
              <a:t>BASE FOR COVER WITH IMAGE: Click the insert picture icon &gt; Send the image to the back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3B39CA-3651-F79A-1C5A-D033A37AC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356" y="3960530"/>
            <a:ext cx="7450791" cy="586068"/>
          </a:xfrm>
        </p:spPr>
        <p:txBody>
          <a:bodyPr l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NZ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4650" indent="0">
              <a:buFontTx/>
              <a:buNone/>
              <a:defRPr/>
            </a:lvl2pPr>
            <a:lvl3pPr marL="75565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English title</a:t>
            </a:r>
            <a:endParaRPr lang="en-NZ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9C459A2-748B-8B0F-3F73-D4333D039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82" y="5188234"/>
            <a:ext cx="5861050" cy="532284"/>
          </a:xfrm>
        </p:spPr>
        <p:txBody>
          <a:bodyPr lIns="0"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English sub-heading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78E7176-1291-552B-4B27-589CB24F1C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682" y="6154635"/>
            <a:ext cx="5861050" cy="532284"/>
          </a:xfrm>
        </p:spPr>
        <p:txBody>
          <a:bodyPr lIns="0"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3291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Slide 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B8722D-B3D9-58B7-9C83-92AEA1D280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4000" y="0"/>
            <a:ext cx="5588000" cy="6858000"/>
          </a:xfrm>
        </p:spPr>
        <p:txBody>
          <a:bodyPr/>
          <a:lstStyle>
            <a:lvl1pPr marL="36000" indent="0">
              <a:buNone/>
              <a:defRPr/>
            </a:lvl1pPr>
          </a:lstStyle>
          <a:p>
            <a:r>
              <a:rPr lang="en-NZ" dirty="0"/>
              <a:t>BASE FOR COVER WITH IMAGE: Click the insert picture icon &gt; Send the image to the back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3B39CA-3651-F79A-1C5A-D033A37AC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356" y="1852330"/>
            <a:ext cx="5873377" cy="586068"/>
          </a:xfrm>
        </p:spPr>
        <p:txBody>
          <a:bodyPr lIns="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NZ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4650" indent="0">
              <a:buFontTx/>
              <a:buNone/>
              <a:defRPr/>
            </a:lvl2pPr>
            <a:lvl3pPr marL="75565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English title</a:t>
            </a:r>
            <a:endParaRPr lang="en-NZ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9C459A2-748B-8B0F-3F73-D4333D039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82" y="3080034"/>
            <a:ext cx="5861050" cy="532284"/>
          </a:xfrm>
        </p:spPr>
        <p:txBody>
          <a:bodyPr lIns="0"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English sub-heading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5B3F401-536E-E28D-8488-F2FA6BC614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682" y="4062127"/>
            <a:ext cx="5861050" cy="532284"/>
          </a:xfrm>
        </p:spPr>
        <p:txBody>
          <a:bodyPr lIns="0"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8468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945" y="593015"/>
            <a:ext cx="9033123" cy="3657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77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30946" indent="0">
              <a:buNone/>
              <a:defRPr sz="2309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861893" indent="0">
              <a:buNone/>
              <a:defRPr sz="2309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292839" indent="0">
              <a:buNone/>
              <a:defRPr sz="2309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1723784" indent="0">
              <a:buNone/>
              <a:defRPr sz="2309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041" y="1578406"/>
            <a:ext cx="10533814" cy="4253045"/>
          </a:xfrm>
          <a:prstGeom prst="rect">
            <a:avLst/>
          </a:prstGeom>
        </p:spPr>
        <p:txBody>
          <a:bodyPr>
            <a:noAutofit/>
          </a:bodyPr>
          <a:lstStyle>
            <a:lvl1pPr marL="244345" marR="0" indent="-244345" algn="l" defTabSz="861893" rtl="0" eaLnBrk="1" fontAlgn="auto" latinLnBrk="0" hangingPunct="1">
              <a:lnSpc>
                <a:spcPct val="150000"/>
              </a:lnSpc>
              <a:spcBef>
                <a:spcPts val="943"/>
              </a:spcBef>
              <a:spcAft>
                <a:spcPts val="1026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NZ" sz="1225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30946" indent="0">
              <a:lnSpc>
                <a:spcPct val="150000"/>
              </a:lnSpc>
              <a:spcAft>
                <a:spcPts val="1026"/>
              </a:spcAft>
              <a:buNone/>
              <a:defRPr sz="1198">
                <a:solidFill>
                  <a:schemeClr val="bg1">
                    <a:lumMod val="50000"/>
                  </a:schemeClr>
                </a:solidFill>
              </a:defRPr>
            </a:lvl2pPr>
            <a:lvl3pPr marL="861893" indent="0">
              <a:lnSpc>
                <a:spcPct val="150000"/>
              </a:lnSpc>
              <a:spcAft>
                <a:spcPts val="1026"/>
              </a:spcAft>
              <a:buNone/>
              <a:defRPr sz="1198">
                <a:solidFill>
                  <a:schemeClr val="bg1">
                    <a:lumMod val="50000"/>
                  </a:schemeClr>
                </a:solidFill>
              </a:defRPr>
            </a:lvl3pPr>
            <a:lvl4pPr marL="1292839" indent="0">
              <a:lnSpc>
                <a:spcPct val="150000"/>
              </a:lnSpc>
              <a:spcAft>
                <a:spcPts val="1026"/>
              </a:spcAft>
              <a:buNone/>
              <a:defRPr sz="1198">
                <a:solidFill>
                  <a:schemeClr val="bg1">
                    <a:lumMod val="50000"/>
                  </a:schemeClr>
                </a:solidFill>
              </a:defRPr>
            </a:lvl4pPr>
            <a:lvl5pPr marL="1723784" indent="0">
              <a:lnSpc>
                <a:spcPct val="150000"/>
              </a:lnSpc>
              <a:spcAft>
                <a:spcPts val="1026"/>
              </a:spcAft>
              <a:buNone/>
              <a:defRPr sz="1198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bulleted styles</a:t>
            </a:r>
          </a:p>
          <a:p>
            <a:pPr marL="244345" marR="0" lvl="0" indent="-244345" algn="l" defTabSz="861893" rtl="0" eaLnBrk="1" fontAlgn="auto" latinLnBrk="0" hangingPunct="1">
              <a:lnSpc>
                <a:spcPct val="150000"/>
              </a:lnSpc>
              <a:spcBef>
                <a:spcPts val="943"/>
              </a:spcBef>
              <a:spcAft>
                <a:spcPts val="102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lorem ipsum Lorem ipsum lorem </a:t>
            </a:r>
            <a:r>
              <a:rPr lang="en-US" err="1"/>
              <a:t>ipsumLorem</a:t>
            </a:r>
            <a:r>
              <a:rPr lang="en-US"/>
              <a:t> ipsum lorem ipsum Lorem ipsum lorem ipsum lorem ipsum</a:t>
            </a:r>
          </a:p>
          <a:p>
            <a:pPr marL="244345" marR="0" lvl="0" indent="-244345" algn="l" defTabSz="861893" rtl="0" eaLnBrk="1" fontAlgn="auto" latinLnBrk="0" hangingPunct="1">
              <a:lnSpc>
                <a:spcPct val="150000"/>
              </a:lnSpc>
              <a:spcBef>
                <a:spcPts val="943"/>
              </a:spcBef>
              <a:spcAft>
                <a:spcPts val="102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44345" marR="0" lvl="0" indent="-244345" algn="l" defTabSz="861893" rtl="0" eaLnBrk="1" fontAlgn="auto" latinLnBrk="0" hangingPunct="1">
              <a:lnSpc>
                <a:spcPct val="150000"/>
              </a:lnSpc>
              <a:spcBef>
                <a:spcPts val="943"/>
              </a:spcBef>
              <a:spcAft>
                <a:spcPts val="102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44345" marR="0" lvl="0" indent="-244345" algn="l" defTabSz="861893" rtl="0" eaLnBrk="1" fontAlgn="auto" latinLnBrk="0" hangingPunct="1">
              <a:lnSpc>
                <a:spcPct val="150000"/>
              </a:lnSpc>
              <a:spcBef>
                <a:spcPts val="943"/>
              </a:spcBef>
              <a:spcAft>
                <a:spcPts val="102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820851" y="1180746"/>
            <a:ext cx="10598174" cy="0"/>
          </a:xfrm>
          <a:prstGeom prst="line">
            <a:avLst/>
          </a:prstGeom>
          <a:ln w="38100">
            <a:solidFill>
              <a:srgbClr val="0096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CDCC1CD-C1E8-4E80-9EB0-4A69CA25E386}"/>
              </a:ext>
            </a:extLst>
          </p:cNvPr>
          <p:cNvSpPr txBox="1">
            <a:spLocks/>
          </p:cNvSpPr>
          <p:nvPr userDrawn="1"/>
        </p:nvSpPr>
        <p:spPr>
          <a:xfrm>
            <a:off x="8610601" y="6111115"/>
            <a:ext cx="2743199" cy="365125"/>
          </a:xfrm>
          <a:prstGeom prst="rect">
            <a:avLst/>
          </a:prstGeom>
        </p:spPr>
        <p:txBody>
          <a:bodyPr vert="horz" lIns="78199" tIns="39100" rIns="78199" bIns="39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131" smtClean="0"/>
              <a:pPr/>
              <a:t>‹#›</a:t>
            </a:fld>
            <a:endParaRPr lang="en-NZ" sz="113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E5A3ED-46B4-4ADB-A0B3-0EF4A5B92D6C}"/>
              </a:ext>
            </a:extLst>
          </p:cNvPr>
          <p:cNvCxnSpPr>
            <a:cxnSpLocks/>
          </p:cNvCxnSpPr>
          <p:nvPr userDrawn="1"/>
        </p:nvCxnSpPr>
        <p:spPr>
          <a:xfrm>
            <a:off x="820851" y="6062442"/>
            <a:ext cx="10598174" cy="0"/>
          </a:xfrm>
          <a:prstGeom prst="line">
            <a:avLst/>
          </a:prstGeom>
          <a:ln w="38100">
            <a:solidFill>
              <a:srgbClr val="0096DB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EE8899A-B925-47D0-99EC-B1ABE79F0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9" y="6259788"/>
            <a:ext cx="1398964" cy="4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8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DF2241-ACC7-4417-B99A-74635A26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953929"/>
            <a:ext cx="7416000" cy="390470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35AE45-ACCA-45CA-926A-77F5DBCF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78081"/>
            <a:ext cx="10515600" cy="950719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246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69F33-5018-4B64-6B71-20DB4D82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13C9-E3CB-458B-9795-AEC7963CF979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8101F-16B2-A0FF-634D-D83621D1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6552C-006F-4E27-7D89-D9CB8090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7A0-3FF6-483A-B1A3-970D730FF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3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ue rectangle with a blue border&#10;&#10;Description automatically generated">
            <a:extLst>
              <a:ext uri="{FF2B5EF4-FFF2-40B4-BE49-F238E27FC236}">
                <a16:creationId xmlns:a16="http://schemas.microsoft.com/office/drawing/2014/main" id="{39792D50-A1ED-BA2B-49BA-F811C5A68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0EA9C-3170-5429-E1D0-FA273343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98A7-2D9F-4809-8F1E-457535029A8A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CF309-33F6-B7E4-460A-59D75D85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89FCF-B1CD-1447-40CA-103A800C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21A2EAC-FB7F-3093-287A-2AAEB1D2EF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450" y="3060700"/>
            <a:ext cx="5918200" cy="596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304650" indent="0">
              <a:buNone/>
              <a:defRPr/>
            </a:lvl2pPr>
            <a:lvl3pPr marL="75565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English section divider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5631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6AC-F21E-3E40-1667-6AD84538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80FC-A068-4A98-A395-9F80CFC03F3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enter a bulleted list. Headings are bold, have no bullets, 18 pt for heading level one, 16pt for heading level two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BF85-8A2F-4E47-8960-75137D51AEA3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E52A0-4086-734C-9E97-A6C213D0B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1259453"/>
            <a:ext cx="11014075" cy="498475"/>
          </a:xfrm>
        </p:spPr>
        <p:txBody>
          <a:bodyPr>
            <a:normAutofit/>
          </a:bodyPr>
          <a:lstStyle>
            <a:lvl1pPr marL="36000"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NZ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408024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6AC-F21E-3E40-1667-6AD84538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80FC-A068-4A98-A395-9F80CFC03F3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61950" indent="-327025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enter a numbered list. Headings are bold, have no bullets, 18 pt for heading level one, 16pt for heading level two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2E9-91B1-47EE-9701-A4266FC642E8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E52A0-4086-734C-9E97-A6C213D0B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1260000"/>
            <a:ext cx="11014075" cy="498475"/>
          </a:xfrm>
        </p:spPr>
        <p:txBody>
          <a:bodyPr>
            <a:normAutofit/>
          </a:bodyPr>
          <a:lstStyle>
            <a:lvl1pPr marL="36000"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NZ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71423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6AC-F21E-3E40-1667-6AD84538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80FC-A068-4A98-A395-9F80CFC03F3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6000" indent="0">
              <a:buFont typeface="+mj-lt"/>
              <a:buNone/>
              <a:defRPr/>
            </a:lvl1pPr>
          </a:lstStyle>
          <a:p>
            <a:pPr lvl="0"/>
            <a:r>
              <a:rPr lang="en-US" dirty="0"/>
              <a:t>Click to Enter text – Headings are bold 18 pt for heading level one, 16pt for heading level two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869-D5C2-4181-8C38-CA28F3327A9C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E52A0-4086-734C-9E97-A6C213D0B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1260000"/>
            <a:ext cx="11014075" cy="498475"/>
          </a:xfrm>
        </p:spPr>
        <p:txBody>
          <a:bodyPr>
            <a:normAutofit/>
          </a:bodyPr>
          <a:lstStyle>
            <a:lvl1pPr marL="36000"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NZ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46344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6AC-F21E-3E40-1667-6AD84538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726053"/>
            <a:ext cx="5305742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80FC-A068-4A98-A395-9F80CFC03F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3249" y="1951200"/>
            <a:ext cx="5305743" cy="387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enter a bulleted list. Headings are bold, have no bullets, 18 pt for heading level one, 16pt for heading level two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45C-5E58-4404-B98F-5920F779CB86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E52A0-4086-734C-9E97-A6C213D0B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49" y="1260000"/>
            <a:ext cx="5305743" cy="498475"/>
          </a:xfrm>
        </p:spPr>
        <p:txBody>
          <a:bodyPr>
            <a:normAutofit/>
          </a:bodyPr>
          <a:lstStyle>
            <a:lvl1pPr marL="36000"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NZ" dirty="0"/>
              <a:t>Sub-heading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0935892-1D35-767D-AA92-70336118E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3008" y="727902"/>
            <a:ext cx="5327650" cy="509689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44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6AC-F21E-3E40-1667-6AD84538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80FC-A068-4A98-A395-9F80CFC03F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3249" y="1951200"/>
            <a:ext cx="5302251" cy="387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enter a bulleted list. Headings are bold, have no bullets, 18 pt for heading level one, 16pt for heading level two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2A10-16FF-4254-968F-F3DF04770276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E52A0-4086-734C-9E97-A6C213D0B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1260000"/>
            <a:ext cx="11014074" cy="498475"/>
          </a:xfrm>
        </p:spPr>
        <p:txBody>
          <a:bodyPr>
            <a:normAutofit/>
          </a:bodyPr>
          <a:lstStyle>
            <a:lvl1pPr marL="36000"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NZ" dirty="0"/>
              <a:t>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4E6084-62F7-E1F8-89A1-D925B12EB8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6500" y="1949350"/>
            <a:ext cx="5330824" cy="38735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enter a bulleted list. Headings are bold, have no bullets, 18 pt for heading level one, 16pt for heading level two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107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6AC-F21E-3E40-1667-6AD84538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80FC-A068-4A98-A395-9F80CFC03F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3249" y="1951200"/>
            <a:ext cx="5302251" cy="3873600"/>
          </a:xfrm>
        </p:spPr>
        <p:txBody>
          <a:bodyPr/>
          <a:lstStyle>
            <a:lvl1pPr marL="378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enter a numbered list. Headings are bold, have no bullets, 18 pt for heading level one, 16pt for heading level two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A5-8EB2-40B2-AD0A-8C537BA716A2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E52A0-4086-734C-9E97-A6C213D0B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1260000"/>
            <a:ext cx="11014075" cy="498475"/>
          </a:xfrm>
        </p:spPr>
        <p:txBody>
          <a:bodyPr>
            <a:normAutofit/>
          </a:bodyPr>
          <a:lstStyle>
            <a:lvl1pPr marL="36000"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NZ" dirty="0"/>
              <a:t>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4E6084-62F7-E1F8-89A1-D925B12EB8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6500" y="1949350"/>
            <a:ext cx="5330824" cy="3873600"/>
          </a:xfrm>
        </p:spPr>
        <p:txBody>
          <a:bodyPr/>
          <a:lstStyle>
            <a:lvl1pPr marL="378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enter a numbered list. Headings are bold, have no bullets, 18 pt for heading level one, 16pt for heading level two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6913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6AC-F21E-3E40-1667-6AD84538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80FC-A068-4A98-A395-9F80CFC03F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3249" y="1951200"/>
            <a:ext cx="5330824" cy="387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enter a bulleted list. Headings are bold, have no bullets, 18 pt for heading level one, 16pt for heading level two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508F-3E30-4724-842A-8F59A95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01C0-2928-41C6-A628-4BD6B822EC56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4968-5C4C-8DA2-71EA-C8E25228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36-FA86-0A8E-3CFE-69C43F4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1E52A0-4086-734C-9E97-A6C213D0B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1260000"/>
            <a:ext cx="11014074" cy="498475"/>
          </a:xfrm>
        </p:spPr>
        <p:txBody>
          <a:bodyPr>
            <a:normAutofit/>
          </a:bodyPr>
          <a:lstStyle>
            <a:lvl1pPr marL="36000"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NZ" dirty="0"/>
              <a:t>Sub-heading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735B0C3-C5B6-8D7E-7323-3293444823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0" y="1951200"/>
            <a:ext cx="5330824" cy="3497101"/>
          </a:xfrm>
        </p:spPr>
        <p:txBody>
          <a:bodyPr>
            <a:normAutofit/>
          </a:bodyPr>
          <a:lstStyle>
            <a:lvl1pPr marL="3600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NZ" dirty="0"/>
              <a:t>“This a quote.  Font size 22pt, Aptos Light”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42FB27-3DDB-A13C-841F-5C52013F5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0" y="5594350"/>
            <a:ext cx="5330824" cy="228600"/>
          </a:xfrm>
        </p:spPr>
        <p:txBody>
          <a:bodyPr tIns="0">
            <a:noAutofit/>
          </a:bodyPr>
          <a:lstStyle>
            <a:lvl1pPr marL="36000" indent="0">
              <a:buNone/>
              <a:defRPr sz="1600">
                <a:solidFill>
                  <a:schemeClr val="accent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NZ" dirty="0"/>
              <a:t>Enter the label or credit</a:t>
            </a:r>
          </a:p>
        </p:txBody>
      </p:sp>
    </p:spTree>
    <p:extLst>
      <p:ext uri="{BB962C8B-B14F-4D97-AF65-F5344CB8AC3E}">
        <p14:creationId xmlns:p14="http://schemas.microsoft.com/office/powerpoint/2010/main" val="17173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a blue border&#10;&#10;Description automatically generated">
            <a:extLst>
              <a:ext uri="{FF2B5EF4-FFF2-40B4-BE49-F238E27FC236}">
                <a16:creationId xmlns:a16="http://schemas.microsoft.com/office/drawing/2014/main" id="{5C6401B4-F100-3901-FCBE-E0C446D8E88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6AFF2-D092-92A3-048C-FE1BFF08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726053"/>
            <a:ext cx="11014075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0E78F-66CD-8BF9-D9FD-9DF5A9834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950581"/>
            <a:ext cx="11014075" cy="387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883ED-C551-88D4-BA77-199EAB3E1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41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71AA8-D74D-479E-952F-302A5D62F531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11C52-E172-B43D-269C-6F04BF5E5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E182-CABC-DDB6-9D54-1417410F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3250" y="6355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95A13F2C-FC89-4C8E-A86D-FF2E0A7CA2A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29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75" r:id="rId4"/>
    <p:sldLayoutId id="2147483676" r:id="rId5"/>
    <p:sldLayoutId id="2147483682" r:id="rId6"/>
    <p:sldLayoutId id="2147483679" r:id="rId7"/>
    <p:sldLayoutId id="2147483680" r:id="rId8"/>
    <p:sldLayoutId id="214748369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2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8650" indent="-32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238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a blue border&#10;&#10;Description automatically generated">
            <a:extLst>
              <a:ext uri="{FF2B5EF4-FFF2-40B4-BE49-F238E27FC236}">
                <a16:creationId xmlns:a16="http://schemas.microsoft.com/office/drawing/2014/main" id="{5C6401B4-F100-3901-FCBE-E0C446D8E8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6AFF2-D092-92A3-048C-FE1BFF08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727200"/>
            <a:ext cx="1101600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0E78F-66CD-8BF9-D9FD-9DF5A9834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951199"/>
            <a:ext cx="11016000" cy="387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883ED-C551-88D4-BA77-199EAB3E1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6050" y="63519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0C6140-5FB8-49B5-AF5A-E63542F02F27}" type="datetime1">
              <a:rPr lang="en-NZ" smtClean="0"/>
              <a:t>13/05/2025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11C52-E172-B43D-269C-6F04BF5E5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E182-CABC-DDB6-9D54-1417410F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3250" y="63519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95A13F2C-FC89-4C8E-A86D-FF2E0A7CA2A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93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700" r:id="rId5"/>
    <p:sldLayoutId id="2147483701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2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8650" indent="-32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238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hyperlink" Target="https://svgsilh.com/image/157272.html" TargetMode="External"/><Relationship Id="rId3" Type="http://schemas.openxmlformats.org/officeDocument/2006/relationships/image" Target="../media/image27.png"/><Relationship Id="rId21" Type="http://schemas.openxmlformats.org/officeDocument/2006/relationships/image" Target="../media/image44.svg"/><Relationship Id="rId7" Type="http://schemas.openxmlformats.org/officeDocument/2006/relationships/image" Target="../media/image31.png"/><Relationship Id="rId12" Type="http://schemas.microsoft.com/office/2007/relationships/hdphoto" Target="../media/hdphoto1.wdp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24" Type="http://schemas.openxmlformats.org/officeDocument/2006/relationships/image" Target="../media/image47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6.svg"/><Relationship Id="rId10" Type="http://schemas.openxmlformats.org/officeDocument/2006/relationships/image" Target="../media/image34.svg"/><Relationship Id="rId19" Type="http://schemas.openxmlformats.org/officeDocument/2006/relationships/image" Target="../media/image42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7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062BF-B937-7641-D917-AA9322BE3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72A33-9883-76EF-5A86-2E640515C6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387" t="-2728" r="10387" b="2728"/>
          <a:stretch/>
        </p:blipFill>
        <p:spPr>
          <a:xfrm>
            <a:off x="6133886" y="-178099"/>
            <a:ext cx="6058114" cy="7048550"/>
          </a:xfrm>
          <a:prstGeom prst="rect">
            <a:avLst/>
          </a:prstGeom>
        </p:spPr>
      </p:pic>
      <p:pic>
        <p:nvPicPr>
          <p:cNvPr id="15" name="Picture 14" descr="A blue and black background&#10;&#10;Description automatically generated">
            <a:extLst>
              <a:ext uri="{FF2B5EF4-FFF2-40B4-BE49-F238E27FC236}">
                <a16:creationId xmlns:a16="http://schemas.microsoft.com/office/drawing/2014/main" id="{41FF7C13-1D9E-1622-B90A-72284AA887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8"/>
          <a:stretch/>
        </p:blipFill>
        <p:spPr>
          <a:xfrm>
            <a:off x="0" y="0"/>
            <a:ext cx="9069859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9A7F-4468-3C27-FDD0-B4524F3EDB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356" y="1782029"/>
            <a:ext cx="8252194" cy="586068"/>
          </a:xfrm>
        </p:spPr>
        <p:txBody>
          <a:bodyPr/>
          <a:lstStyle/>
          <a:p>
            <a:r>
              <a:rPr lang="en-NZ" dirty="0"/>
              <a:t>The FLS Partnership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D8A20-328C-3ABC-A3B7-639B27BE9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b="1" dirty="0"/>
              <a:t>Look how far we’ve come</a:t>
            </a:r>
          </a:p>
          <a:p>
            <a:endParaRPr lang="en-N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3A0EBA-8A08-E0DA-1067-69ADE8CF0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 dirty="0"/>
              <a:t>May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BD5070-F773-80BF-28B8-0E608D9B8D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39356" y="2817906"/>
            <a:ext cx="543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3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057F-C00F-E517-0947-3F404D2CC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9D3A76C-A706-0CA0-FD3F-F75B31C458D8}"/>
              </a:ext>
            </a:extLst>
          </p:cNvPr>
          <p:cNvGrpSpPr/>
          <p:nvPr/>
        </p:nvGrpSpPr>
        <p:grpSpPr>
          <a:xfrm>
            <a:off x="1085222" y="1738365"/>
            <a:ext cx="8671727" cy="4793064"/>
            <a:chOff x="2025445" y="1719341"/>
            <a:chExt cx="8503566" cy="44175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D79A6A4-2D1C-E03E-BED9-E001FFC16B7D}"/>
                </a:ext>
              </a:extLst>
            </p:cNvPr>
            <p:cNvGrpSpPr/>
            <p:nvPr/>
          </p:nvGrpSpPr>
          <p:grpSpPr>
            <a:xfrm>
              <a:off x="2025445" y="1818969"/>
              <a:ext cx="8360594" cy="4088061"/>
              <a:chOff x="3122082" y="2355533"/>
              <a:chExt cx="7272911" cy="360134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BE3429-CF05-3D6E-D283-804660C97E80}"/>
                  </a:ext>
                </a:extLst>
              </p:cNvPr>
              <p:cNvSpPr txBox="1"/>
              <p:nvPr/>
            </p:nvSpPr>
            <p:spPr>
              <a:xfrm>
                <a:off x="3200297" y="3176118"/>
                <a:ext cx="976734" cy="32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Reduce harm from alcohol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7C0CB7-0B27-EDC5-E4C9-091219E49DBE}"/>
                  </a:ext>
                </a:extLst>
              </p:cNvPr>
              <p:cNvSpPr txBox="1"/>
              <p:nvPr/>
            </p:nvSpPr>
            <p:spPr>
              <a:xfrm>
                <a:off x="3200297" y="3806885"/>
                <a:ext cx="976734" cy="20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Reduce smoking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873FB9-4C18-6284-5BBB-9F79AAE5BEEE}"/>
                  </a:ext>
                </a:extLst>
              </p:cNvPr>
              <p:cNvSpPr txBox="1"/>
              <p:nvPr/>
            </p:nvSpPr>
            <p:spPr>
              <a:xfrm>
                <a:off x="3200297" y="4364991"/>
                <a:ext cx="976734" cy="20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Improve nutrition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BFCE94-51A5-954D-A71D-8ACE3C05437B}"/>
                  </a:ext>
                </a:extLst>
              </p:cNvPr>
              <p:cNvSpPr txBox="1"/>
              <p:nvPr/>
            </p:nvSpPr>
            <p:spPr>
              <a:xfrm>
                <a:off x="3122082" y="4814215"/>
                <a:ext cx="1133166" cy="44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Increase physical activity and reduce sedentary lifestyles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0861D3-D37E-273D-160E-1EB272889080}"/>
                  </a:ext>
                </a:extLst>
              </p:cNvPr>
              <p:cNvSpPr txBox="1"/>
              <p:nvPr/>
            </p:nvSpPr>
            <p:spPr>
              <a:xfrm>
                <a:off x="3135692" y="5430840"/>
                <a:ext cx="1105944" cy="32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Improve resilience and mental wellbeing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BF5A05-F3F6-C01A-9782-470CA041FF24}"/>
                  </a:ext>
                </a:extLst>
              </p:cNvPr>
              <p:cNvSpPr txBox="1"/>
              <p:nvPr/>
            </p:nvSpPr>
            <p:spPr>
              <a:xfrm>
                <a:off x="4674788" y="2361714"/>
                <a:ext cx="716124" cy="20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 Display" panose="020F0302020204030204"/>
                    <a:ea typeface="+mn-ea"/>
                    <a:cs typeface="Arial" panose="020B0604020202020204" pitchFamily="34" charset="0"/>
                  </a:rPr>
                  <a:t>Cancer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072D90-745A-1710-07CE-DC435E161E70}"/>
                  </a:ext>
                </a:extLst>
              </p:cNvPr>
              <p:cNvSpPr txBox="1"/>
              <p:nvPr/>
            </p:nvSpPr>
            <p:spPr>
              <a:xfrm>
                <a:off x="5416054" y="2356036"/>
                <a:ext cx="854085" cy="32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 Display" panose="020F0302020204030204"/>
                    <a:ea typeface="+mn-ea"/>
                    <a:cs typeface="Arial" panose="020B0604020202020204" pitchFamily="34" charset="0"/>
                  </a:rPr>
                  <a:t>Respiratory diseases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F99E92-8178-0A19-D5F4-F323AD23FF06}"/>
                  </a:ext>
                </a:extLst>
              </p:cNvPr>
              <p:cNvSpPr txBox="1"/>
              <p:nvPr/>
            </p:nvSpPr>
            <p:spPr>
              <a:xfrm>
                <a:off x="6242457" y="2355533"/>
                <a:ext cx="716124" cy="20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 Display" panose="020F0302020204030204"/>
                    <a:ea typeface="+mn-ea"/>
                    <a:cs typeface="Arial" panose="020B0604020202020204" pitchFamily="34" charset="0"/>
                  </a:rPr>
                  <a:t>Diabetes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805BA0-4319-31AC-1C6A-030418209ED8}"/>
                  </a:ext>
                </a:extLst>
              </p:cNvPr>
              <p:cNvSpPr txBox="1"/>
              <p:nvPr/>
            </p:nvSpPr>
            <p:spPr>
              <a:xfrm>
                <a:off x="6998671" y="2365283"/>
                <a:ext cx="786313" cy="325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 Display" panose="020F0302020204030204"/>
                    <a:ea typeface="+mn-ea"/>
                    <a:cs typeface="Arial" panose="020B0604020202020204" pitchFamily="34" charset="0"/>
                  </a:rPr>
                  <a:t>Cardiovascular disease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BC6D72-4301-4167-3C1D-F5F9226C2E61}"/>
                  </a:ext>
                </a:extLst>
              </p:cNvPr>
              <p:cNvSpPr txBox="1"/>
              <p:nvPr/>
            </p:nvSpPr>
            <p:spPr>
              <a:xfrm>
                <a:off x="7837807" y="2364289"/>
                <a:ext cx="716124" cy="20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 Display" panose="020F0302020204030204"/>
                    <a:ea typeface="+mn-ea"/>
                    <a:cs typeface="Arial" panose="020B0604020202020204" pitchFamily="34" charset="0"/>
                  </a:rPr>
                  <a:t>Mental health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2D24D3D-1E55-2118-787F-A9F1DCBB5B23}"/>
                  </a:ext>
                </a:extLst>
              </p:cNvPr>
              <p:cNvGrpSpPr/>
              <p:nvPr/>
            </p:nvGrpSpPr>
            <p:grpSpPr>
              <a:xfrm>
                <a:off x="4336158" y="3003097"/>
                <a:ext cx="6058835" cy="2683791"/>
                <a:chOff x="3937020" y="3769329"/>
                <a:chExt cx="8482369" cy="375730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0522CFB-3F3D-9E23-E6AB-FC53F6F858B7}"/>
                    </a:ext>
                  </a:extLst>
                </p:cNvPr>
                <p:cNvSpPr/>
                <p:nvPr/>
              </p:nvSpPr>
              <p:spPr>
                <a:xfrm>
                  <a:off x="5910953" y="3787123"/>
                  <a:ext cx="275940" cy="3739118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F198501-6883-F8E5-3399-8BB3D88CED9A}"/>
                    </a:ext>
                  </a:extLst>
                </p:cNvPr>
                <p:cNvSpPr/>
                <p:nvPr/>
              </p:nvSpPr>
              <p:spPr>
                <a:xfrm>
                  <a:off x="6996240" y="3769330"/>
                  <a:ext cx="275940" cy="3739118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C8E8474-043C-E43C-FA21-7B5E41A11E22}"/>
                    </a:ext>
                  </a:extLst>
                </p:cNvPr>
                <p:cNvSpPr/>
                <p:nvPr/>
              </p:nvSpPr>
              <p:spPr>
                <a:xfrm>
                  <a:off x="8108435" y="3769329"/>
                  <a:ext cx="275940" cy="3739118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6C96343-AA60-0D12-B0F8-B4D34A1A10CF}"/>
                    </a:ext>
                  </a:extLst>
                </p:cNvPr>
                <p:cNvSpPr/>
                <p:nvPr/>
              </p:nvSpPr>
              <p:spPr>
                <a:xfrm>
                  <a:off x="9207919" y="3769329"/>
                  <a:ext cx="275940" cy="3739118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B0437CA-8D9E-12E1-5548-9A52799F3F8B}"/>
                    </a:ext>
                  </a:extLst>
                </p:cNvPr>
                <p:cNvSpPr/>
                <p:nvPr/>
              </p:nvSpPr>
              <p:spPr>
                <a:xfrm>
                  <a:off x="4782186" y="3769331"/>
                  <a:ext cx="275940" cy="3739118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13BB015-4DE2-4511-67F2-238A9BA8BF83}"/>
                    </a:ext>
                  </a:extLst>
                </p:cNvPr>
                <p:cNvSpPr/>
                <p:nvPr/>
              </p:nvSpPr>
              <p:spPr>
                <a:xfrm>
                  <a:off x="4307297" y="4126292"/>
                  <a:ext cx="8112092" cy="277200"/>
                </a:xfrm>
                <a:prstGeom prst="rect">
                  <a:avLst/>
                </a:prstGeom>
                <a:gradFill flip="none" rotWithShape="1">
                  <a:gsLst>
                    <a:gs pos="71000">
                      <a:srgbClr val="FFFFFF">
                        <a:alpha val="85000"/>
                      </a:srgbClr>
                    </a:gs>
                    <a:gs pos="88000">
                      <a:schemeClr val="bg1">
                        <a:alpha val="95000"/>
                      </a:schemeClr>
                    </a:gs>
                    <a:gs pos="0">
                      <a:srgbClr val="48B9B7"/>
                    </a:gs>
                    <a:gs pos="58000">
                      <a:srgbClr val="48B9B7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F775F98-8FEB-A29C-823A-0DB425202053}"/>
                    </a:ext>
                  </a:extLst>
                </p:cNvPr>
                <p:cNvSpPr/>
                <p:nvPr/>
              </p:nvSpPr>
              <p:spPr>
                <a:xfrm>
                  <a:off x="4307297" y="4922634"/>
                  <a:ext cx="8112092" cy="277200"/>
                </a:xfrm>
                <a:prstGeom prst="rect">
                  <a:avLst/>
                </a:prstGeom>
                <a:gradFill flip="none" rotWithShape="1">
                  <a:gsLst>
                    <a:gs pos="71000">
                      <a:srgbClr val="FFFFFF">
                        <a:alpha val="85000"/>
                      </a:srgbClr>
                    </a:gs>
                    <a:gs pos="88000">
                      <a:schemeClr val="bg1">
                        <a:alpha val="95000"/>
                      </a:schemeClr>
                    </a:gs>
                    <a:gs pos="0">
                      <a:srgbClr val="48B9B7"/>
                    </a:gs>
                    <a:gs pos="58000">
                      <a:srgbClr val="48B9B7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A1FB770-9D13-51D3-DBF7-E03491715180}"/>
                    </a:ext>
                  </a:extLst>
                </p:cNvPr>
                <p:cNvSpPr/>
                <p:nvPr/>
              </p:nvSpPr>
              <p:spPr>
                <a:xfrm>
                  <a:off x="4307297" y="5708100"/>
                  <a:ext cx="8112092" cy="277200"/>
                </a:xfrm>
                <a:prstGeom prst="rect">
                  <a:avLst/>
                </a:prstGeom>
                <a:gradFill flip="none" rotWithShape="1">
                  <a:gsLst>
                    <a:gs pos="71000">
                      <a:srgbClr val="FFFFFF">
                        <a:alpha val="85000"/>
                      </a:srgbClr>
                    </a:gs>
                    <a:gs pos="88000">
                      <a:schemeClr val="bg1">
                        <a:alpha val="95000"/>
                      </a:schemeClr>
                    </a:gs>
                    <a:gs pos="0">
                      <a:srgbClr val="48B9B7"/>
                    </a:gs>
                    <a:gs pos="58000">
                      <a:srgbClr val="48B9B7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0738ACE-3300-59A6-B3DD-3D92740FA053}"/>
                    </a:ext>
                  </a:extLst>
                </p:cNvPr>
                <p:cNvSpPr/>
                <p:nvPr/>
              </p:nvSpPr>
              <p:spPr>
                <a:xfrm>
                  <a:off x="4307297" y="6450806"/>
                  <a:ext cx="8112092" cy="277200"/>
                </a:xfrm>
                <a:prstGeom prst="rect">
                  <a:avLst/>
                </a:prstGeom>
                <a:gradFill flip="none" rotWithShape="1">
                  <a:gsLst>
                    <a:gs pos="71000">
                      <a:srgbClr val="FFFFFF">
                        <a:alpha val="85000"/>
                      </a:srgbClr>
                    </a:gs>
                    <a:gs pos="88000">
                      <a:schemeClr val="bg1">
                        <a:alpha val="95000"/>
                      </a:schemeClr>
                    </a:gs>
                    <a:gs pos="0">
                      <a:srgbClr val="48B9B7"/>
                    </a:gs>
                    <a:gs pos="58000">
                      <a:srgbClr val="48B9B7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FE60A20-F8B1-CC2F-5DA9-D9981820E560}"/>
                    </a:ext>
                  </a:extLst>
                </p:cNvPr>
                <p:cNvSpPr/>
                <p:nvPr/>
              </p:nvSpPr>
              <p:spPr>
                <a:xfrm>
                  <a:off x="4307297" y="7249437"/>
                  <a:ext cx="8112092" cy="277200"/>
                </a:xfrm>
                <a:prstGeom prst="rect">
                  <a:avLst/>
                </a:prstGeom>
                <a:gradFill flip="none" rotWithShape="1">
                  <a:gsLst>
                    <a:gs pos="71000">
                      <a:srgbClr val="FFFFFF">
                        <a:alpha val="85000"/>
                      </a:srgbClr>
                    </a:gs>
                    <a:gs pos="88000">
                      <a:schemeClr val="bg1">
                        <a:alpha val="95000"/>
                      </a:schemeClr>
                    </a:gs>
                    <a:gs pos="0">
                      <a:srgbClr val="48B9B7"/>
                    </a:gs>
                    <a:gs pos="58000">
                      <a:srgbClr val="48B9B7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48B6B42-B9E2-1923-2106-AA8BD5A440DF}"/>
                    </a:ext>
                  </a:extLst>
                </p:cNvPr>
                <p:cNvSpPr/>
                <p:nvPr/>
              </p:nvSpPr>
              <p:spPr>
                <a:xfrm>
                  <a:off x="4782186" y="4823269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788154B-740A-24E8-3F14-3724DD41B9E1}"/>
                    </a:ext>
                  </a:extLst>
                </p:cNvPr>
                <p:cNvSpPr/>
                <p:nvPr/>
              </p:nvSpPr>
              <p:spPr>
                <a:xfrm>
                  <a:off x="4781556" y="6381326"/>
                  <a:ext cx="27720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36EB263-6017-3DA8-6A66-D76E4F5A0107}"/>
                    </a:ext>
                  </a:extLst>
                </p:cNvPr>
                <p:cNvSpPr/>
                <p:nvPr/>
              </p:nvSpPr>
              <p:spPr>
                <a:xfrm>
                  <a:off x="5910953" y="4061747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3DEFAAA-DD5E-1BEE-1526-E6B1BE4B2B9B}"/>
                    </a:ext>
                  </a:extLst>
                </p:cNvPr>
                <p:cNvSpPr/>
                <p:nvPr/>
              </p:nvSpPr>
              <p:spPr>
                <a:xfrm>
                  <a:off x="5910953" y="5650340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9ECD10D-4007-F3EC-E17C-6D5C83D183EC}"/>
                    </a:ext>
                  </a:extLst>
                </p:cNvPr>
                <p:cNvSpPr/>
                <p:nvPr/>
              </p:nvSpPr>
              <p:spPr>
                <a:xfrm>
                  <a:off x="5910953" y="7020674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825FAE1-BFCC-76D2-EFA4-DCB1C6475602}"/>
                    </a:ext>
                  </a:extLst>
                </p:cNvPr>
                <p:cNvSpPr/>
                <p:nvPr/>
              </p:nvSpPr>
              <p:spPr>
                <a:xfrm>
                  <a:off x="6996240" y="4848041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F453C15-5FAD-3910-630E-8ACEEE0FDB27}"/>
                    </a:ext>
                  </a:extLst>
                </p:cNvPr>
                <p:cNvSpPr/>
                <p:nvPr/>
              </p:nvSpPr>
              <p:spPr>
                <a:xfrm>
                  <a:off x="6996240" y="6392548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4BF8BD75-62BD-95E0-AE95-C2A25F792AB6}"/>
                    </a:ext>
                  </a:extLst>
                </p:cNvPr>
                <p:cNvSpPr/>
                <p:nvPr/>
              </p:nvSpPr>
              <p:spPr>
                <a:xfrm>
                  <a:off x="8108435" y="4072190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11DA4A4-1FEB-282A-BE30-9575A1B9BD61}"/>
                    </a:ext>
                  </a:extLst>
                </p:cNvPr>
                <p:cNvSpPr/>
                <p:nvPr/>
              </p:nvSpPr>
              <p:spPr>
                <a:xfrm>
                  <a:off x="8108435" y="5552047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9EA1926-3692-8259-5470-F0994BC19BBF}"/>
                    </a:ext>
                  </a:extLst>
                </p:cNvPr>
                <p:cNvSpPr/>
                <p:nvPr/>
              </p:nvSpPr>
              <p:spPr>
                <a:xfrm>
                  <a:off x="8108435" y="7017964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E865D8-59F4-7896-0C3D-A1005BFD09CF}"/>
                    </a:ext>
                  </a:extLst>
                </p:cNvPr>
                <p:cNvSpPr/>
                <p:nvPr/>
              </p:nvSpPr>
              <p:spPr>
                <a:xfrm>
                  <a:off x="5064083" y="4126922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503274E-830A-EC28-39B8-4D7FD17EB765}"/>
                    </a:ext>
                  </a:extLst>
                </p:cNvPr>
                <p:cNvSpPr/>
                <p:nvPr/>
              </p:nvSpPr>
              <p:spPr>
                <a:xfrm>
                  <a:off x="6173908" y="4923264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C693208-F57C-527A-F191-16147A0C99C7}"/>
                    </a:ext>
                  </a:extLst>
                </p:cNvPr>
                <p:cNvSpPr/>
                <p:nvPr/>
              </p:nvSpPr>
              <p:spPr>
                <a:xfrm>
                  <a:off x="7265408" y="5708730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A35834B-C233-BF71-B9F5-82AFA033B943}"/>
                    </a:ext>
                  </a:extLst>
                </p:cNvPr>
                <p:cNvSpPr/>
                <p:nvPr/>
              </p:nvSpPr>
              <p:spPr>
                <a:xfrm>
                  <a:off x="8373594" y="6451436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867E3F5-B5CE-AAE7-AAF0-25CE82788450}"/>
                    </a:ext>
                  </a:extLst>
                </p:cNvPr>
                <p:cNvSpPr/>
                <p:nvPr/>
              </p:nvSpPr>
              <p:spPr>
                <a:xfrm>
                  <a:off x="9207919" y="4885718"/>
                  <a:ext cx="275940" cy="504557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162A275-D7AB-976A-1F25-F3F646957A98}"/>
                    </a:ext>
                  </a:extLst>
                </p:cNvPr>
                <p:cNvSpPr/>
                <p:nvPr/>
              </p:nvSpPr>
              <p:spPr>
                <a:xfrm>
                  <a:off x="9207919" y="6454536"/>
                  <a:ext cx="275940" cy="440953"/>
                </a:xfrm>
                <a:prstGeom prst="rect">
                  <a:avLst/>
                </a:prstGeom>
                <a:solidFill>
                  <a:srgbClr val="3F95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5BEB9F5-7595-31B0-75E6-2130CA72DDAE}"/>
                    </a:ext>
                  </a:extLst>
                </p:cNvPr>
                <p:cNvSpPr/>
                <p:nvPr/>
              </p:nvSpPr>
              <p:spPr>
                <a:xfrm>
                  <a:off x="8386248" y="4923264"/>
                  <a:ext cx="829254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31AE143-004F-5786-CE4B-53559FD8BF65}"/>
                    </a:ext>
                  </a:extLst>
                </p:cNvPr>
                <p:cNvSpPr/>
                <p:nvPr/>
              </p:nvSpPr>
              <p:spPr>
                <a:xfrm>
                  <a:off x="5065618" y="7250067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04E042A-53D3-0446-F2D5-BB7DF64F6DB7}"/>
                    </a:ext>
                  </a:extLst>
                </p:cNvPr>
                <p:cNvSpPr/>
                <p:nvPr/>
              </p:nvSpPr>
              <p:spPr>
                <a:xfrm>
                  <a:off x="7265408" y="7250067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54AFBD3-7E46-2D80-C1B8-916C31D080B4}"/>
                    </a:ext>
                  </a:extLst>
                </p:cNvPr>
                <p:cNvSpPr/>
                <p:nvPr/>
              </p:nvSpPr>
              <p:spPr>
                <a:xfrm>
                  <a:off x="3939378" y="6451436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710D3C6-E0B0-F06F-65F2-B06E90246D13}"/>
                    </a:ext>
                  </a:extLst>
                </p:cNvPr>
                <p:cNvSpPr/>
                <p:nvPr/>
              </p:nvSpPr>
              <p:spPr>
                <a:xfrm>
                  <a:off x="3937020" y="4923264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595982D-F25C-56D7-0B8A-3A31F4B17700}"/>
                    </a:ext>
                  </a:extLst>
                </p:cNvPr>
                <p:cNvSpPr/>
                <p:nvPr/>
              </p:nvSpPr>
              <p:spPr>
                <a:xfrm flipH="1">
                  <a:off x="7266343" y="4923264"/>
                  <a:ext cx="788719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3C77CCA-7863-84FA-D616-736A62326D58}"/>
                    </a:ext>
                  </a:extLst>
                </p:cNvPr>
                <p:cNvSpPr/>
                <p:nvPr/>
              </p:nvSpPr>
              <p:spPr>
                <a:xfrm flipH="1">
                  <a:off x="5026429" y="4923264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116284-F9BE-0E4D-685E-1933A8E17C37}"/>
                    </a:ext>
                  </a:extLst>
                </p:cNvPr>
                <p:cNvSpPr/>
                <p:nvPr/>
              </p:nvSpPr>
              <p:spPr>
                <a:xfrm flipH="1">
                  <a:off x="6168936" y="4126922"/>
                  <a:ext cx="794940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47A444B-D3A0-163A-325E-6062D3EC1A23}"/>
                    </a:ext>
                  </a:extLst>
                </p:cNvPr>
                <p:cNvSpPr/>
                <p:nvPr/>
              </p:nvSpPr>
              <p:spPr>
                <a:xfrm flipH="1">
                  <a:off x="8373594" y="4128456"/>
                  <a:ext cx="359148" cy="272873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15260AF-0996-FFA6-574D-C74FED92BF79}"/>
                    </a:ext>
                  </a:extLst>
                </p:cNvPr>
                <p:cNvSpPr/>
                <p:nvPr/>
              </p:nvSpPr>
              <p:spPr>
                <a:xfrm>
                  <a:off x="7264397" y="4126922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914E104B-324E-3F03-1052-68850A43F14D}"/>
                    </a:ext>
                  </a:extLst>
                </p:cNvPr>
                <p:cNvSpPr/>
                <p:nvPr/>
              </p:nvSpPr>
              <p:spPr>
                <a:xfrm flipH="1">
                  <a:off x="8362455" y="5708730"/>
                  <a:ext cx="355566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D647ED8-0975-28CA-D0B0-35BCF8D85D5D}"/>
                    </a:ext>
                  </a:extLst>
                </p:cNvPr>
                <p:cNvSpPr/>
                <p:nvPr/>
              </p:nvSpPr>
              <p:spPr>
                <a:xfrm flipH="1">
                  <a:off x="8369508" y="7250067"/>
                  <a:ext cx="355566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AE835095-D0A9-B1B3-4121-464721967A8F}"/>
                    </a:ext>
                  </a:extLst>
                </p:cNvPr>
                <p:cNvSpPr/>
                <p:nvPr/>
              </p:nvSpPr>
              <p:spPr>
                <a:xfrm rot="16200000">
                  <a:off x="4686942" y="4506193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52A2208B-F335-67C2-D2B0-80AB54980868}"/>
                    </a:ext>
                  </a:extLst>
                </p:cNvPr>
                <p:cNvSpPr/>
                <p:nvPr/>
              </p:nvSpPr>
              <p:spPr>
                <a:xfrm rot="16200000">
                  <a:off x="4686942" y="6087703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877904C6-352D-ECE1-0CB1-40967BC8A8D6}"/>
                    </a:ext>
                  </a:extLst>
                </p:cNvPr>
                <p:cNvSpPr/>
                <p:nvPr/>
              </p:nvSpPr>
              <p:spPr>
                <a:xfrm rot="16200000">
                  <a:off x="5815709" y="5299452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91AE9F1-35D7-B83F-E4B0-E91669EE3B05}"/>
                    </a:ext>
                  </a:extLst>
                </p:cNvPr>
                <p:cNvSpPr/>
                <p:nvPr/>
              </p:nvSpPr>
              <p:spPr>
                <a:xfrm rot="16200000">
                  <a:off x="5815709" y="6835675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D50BC29-634B-94E0-D4B8-69745A499C1D}"/>
                    </a:ext>
                  </a:extLst>
                </p:cNvPr>
                <p:cNvSpPr/>
                <p:nvPr/>
              </p:nvSpPr>
              <p:spPr>
                <a:xfrm rot="16200000">
                  <a:off x="6900996" y="4503203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39EFE01-0DE2-390F-9226-CACFCEAC5878}"/>
                    </a:ext>
                  </a:extLst>
                </p:cNvPr>
                <p:cNvSpPr/>
                <p:nvPr/>
              </p:nvSpPr>
              <p:spPr>
                <a:xfrm rot="16200000">
                  <a:off x="6900996" y="6085066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F328A97-AFE1-7BB9-F03A-B0444A29CA33}"/>
                    </a:ext>
                  </a:extLst>
                </p:cNvPr>
                <p:cNvSpPr/>
                <p:nvPr/>
              </p:nvSpPr>
              <p:spPr>
                <a:xfrm rot="16200000">
                  <a:off x="8013191" y="5299452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506A1D9-A035-B961-2FD2-78D9DB3832FA}"/>
                    </a:ext>
                  </a:extLst>
                </p:cNvPr>
                <p:cNvSpPr/>
                <p:nvPr/>
              </p:nvSpPr>
              <p:spPr>
                <a:xfrm rot="16200000">
                  <a:off x="8013191" y="6832366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1596630E-557E-3FB6-023F-CDFF050B488E}"/>
                    </a:ext>
                  </a:extLst>
                </p:cNvPr>
                <p:cNvSpPr/>
                <p:nvPr/>
              </p:nvSpPr>
              <p:spPr>
                <a:xfrm rot="16200000">
                  <a:off x="9112675" y="6081634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070F816-ECA1-F4E4-B2AE-63D21E6A6A7C}"/>
                    </a:ext>
                  </a:extLst>
                </p:cNvPr>
                <p:cNvSpPr/>
                <p:nvPr/>
              </p:nvSpPr>
              <p:spPr>
                <a:xfrm rot="16200000">
                  <a:off x="9112675" y="4504497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F4722D90-260B-114E-1347-22AA78E9F5CA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686942" y="5346799"/>
                  <a:ext cx="466428" cy="256504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A3C8B56B-0BED-5CED-9AB2-5545B41C4D2E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686942" y="6872667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DE08664-1C3D-5064-3D04-7560D61EBA07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5815709" y="4545043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ADA65AF-6807-3612-DC05-5E5DEB884CF0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5815709" y="6087703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8F04758-9073-72DA-73AD-30C6DAD8C198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6900996" y="5333103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E8C4CD0-5B13-A3B4-59FD-4340F8FEEDA9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6900996" y="6875599"/>
                  <a:ext cx="466428" cy="272511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BC57C7A-98D5-5E6A-63DF-0F2DB2B7A9BE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8013191" y="4555564"/>
                  <a:ext cx="466428" cy="269060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B66019AD-D150-446D-9C07-0B7BDD2ED3F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8013191" y="6083655"/>
                  <a:ext cx="466428" cy="269060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483C7FEB-6B1D-1436-749E-395454E4F073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9112675" y="5339344"/>
                  <a:ext cx="466428" cy="269060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613195FD-DEF1-00AF-2E66-344E9E2F375A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9112675" y="6879964"/>
                  <a:ext cx="466428" cy="269060"/>
                </a:xfrm>
                <a:prstGeom prst="rect">
                  <a:avLst/>
                </a:prstGeom>
                <a:gradFill>
                  <a:gsLst>
                    <a:gs pos="0">
                      <a:srgbClr val="3F95AC"/>
                    </a:gs>
                    <a:gs pos="100000">
                      <a:srgbClr val="2E7A78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AAC5D8D-3377-F429-A8BB-73A052FAD44D}"/>
                    </a:ext>
                  </a:extLst>
                </p:cNvPr>
                <p:cNvSpPr/>
                <p:nvPr/>
              </p:nvSpPr>
              <p:spPr>
                <a:xfrm flipH="1">
                  <a:off x="5053394" y="6451436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9A6C42C-5655-556D-F865-5FA2F9FD2AF9}"/>
                    </a:ext>
                  </a:extLst>
                </p:cNvPr>
                <p:cNvSpPr/>
                <p:nvPr/>
              </p:nvSpPr>
              <p:spPr>
                <a:xfrm>
                  <a:off x="5062467" y="5708730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0C8049EE-0F2F-7B47-3D56-BBFC9A7AAF67}"/>
                    </a:ext>
                  </a:extLst>
                </p:cNvPr>
                <p:cNvSpPr/>
                <p:nvPr/>
              </p:nvSpPr>
              <p:spPr>
                <a:xfrm flipH="1">
                  <a:off x="6180388" y="5708730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3F9FC43A-F03D-B1A0-E0D4-824EB25A7B93}"/>
                    </a:ext>
                  </a:extLst>
                </p:cNvPr>
                <p:cNvSpPr/>
                <p:nvPr/>
              </p:nvSpPr>
              <p:spPr>
                <a:xfrm>
                  <a:off x="6146847" y="6451436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A034A602-963D-FD89-AF7F-CE44A939FF78}"/>
                    </a:ext>
                  </a:extLst>
                </p:cNvPr>
                <p:cNvSpPr/>
                <p:nvPr/>
              </p:nvSpPr>
              <p:spPr>
                <a:xfrm flipH="1">
                  <a:off x="7264768" y="6451436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D99BF73D-3A37-3764-9E6D-366DAE99D97E}"/>
                    </a:ext>
                  </a:extLst>
                </p:cNvPr>
                <p:cNvSpPr/>
                <p:nvPr/>
              </p:nvSpPr>
              <p:spPr>
                <a:xfrm flipH="1">
                  <a:off x="6180603" y="7250067"/>
                  <a:ext cx="847432" cy="275940"/>
                </a:xfrm>
                <a:prstGeom prst="rect">
                  <a:avLst/>
                </a:prstGeom>
                <a:gradFill>
                  <a:gsLst>
                    <a:gs pos="0">
                      <a:srgbClr val="48B9B7"/>
                    </a:gs>
                    <a:gs pos="100000">
                      <a:srgbClr val="3A989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D2BFCFD-8061-4E7F-6BD1-B357D61C9A8B}"/>
                  </a:ext>
                </a:extLst>
              </p:cNvPr>
              <p:cNvGrpSpPr/>
              <p:nvPr/>
            </p:nvGrpSpPr>
            <p:grpSpPr>
              <a:xfrm>
                <a:off x="4156186" y="3108431"/>
                <a:ext cx="490269" cy="484931"/>
                <a:chOff x="528319" y="2027555"/>
                <a:chExt cx="826898" cy="817897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EC8C2DA4-E00F-B951-FED0-E7C87C2739D9}"/>
                    </a:ext>
                  </a:extLst>
                </p:cNvPr>
                <p:cNvSpPr/>
                <p:nvPr/>
              </p:nvSpPr>
              <p:spPr>
                <a:xfrm>
                  <a:off x="528319" y="2027555"/>
                  <a:ext cx="826898" cy="81789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566C2571-7B96-3A95-0B2A-73CD7DFFBD0F}"/>
                    </a:ext>
                  </a:extLst>
                </p:cNvPr>
                <p:cNvSpPr/>
                <p:nvPr/>
              </p:nvSpPr>
              <p:spPr>
                <a:xfrm>
                  <a:off x="576204" y="2070939"/>
                  <a:ext cx="731128" cy="731128"/>
                </a:xfrm>
                <a:prstGeom prst="ellipse">
                  <a:avLst/>
                </a:prstGeom>
                <a:solidFill>
                  <a:srgbClr val="48B9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B65DE208-1EF1-5216-1B69-83FF7A433669}"/>
                    </a:ext>
                  </a:extLst>
                </p:cNvPr>
                <p:cNvGrpSpPr/>
                <p:nvPr/>
              </p:nvGrpSpPr>
              <p:grpSpPr>
                <a:xfrm>
                  <a:off x="586678" y="2111754"/>
                  <a:ext cx="710180" cy="649498"/>
                  <a:chOff x="6451745" y="4264095"/>
                  <a:chExt cx="710180" cy="649498"/>
                </a:xfrm>
              </p:grpSpPr>
              <p:pic>
                <p:nvPicPr>
                  <p:cNvPr id="98" name="Graphic 97" descr="Bottle with solid fill">
                    <a:extLst>
                      <a:ext uri="{FF2B5EF4-FFF2-40B4-BE49-F238E27FC236}">
                        <a16:creationId xmlns:a16="http://schemas.microsoft.com/office/drawing/2014/main" id="{6A01C27B-4542-415D-8ADE-F78C6B8274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51745" y="4264095"/>
                    <a:ext cx="631175" cy="631175"/>
                  </a:xfrm>
                  <a:prstGeom prst="rect">
                    <a:avLst/>
                  </a:prstGeom>
                </p:spPr>
              </p:pic>
              <p:pic>
                <p:nvPicPr>
                  <p:cNvPr id="99" name="Graphic 98" descr="Wine with solid fill">
                    <a:extLst>
                      <a:ext uri="{FF2B5EF4-FFF2-40B4-BE49-F238E27FC236}">
                        <a16:creationId xmlns:a16="http://schemas.microsoft.com/office/drawing/2014/main" id="{D0E58E00-439B-9C15-F4A0-1506C2EF3D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83636" y="4535304"/>
                    <a:ext cx="378289" cy="37828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C93D3A9-95CD-3F2A-3AAC-1F6995C1DCAD}"/>
                  </a:ext>
                </a:extLst>
              </p:cNvPr>
              <p:cNvGrpSpPr/>
              <p:nvPr/>
            </p:nvGrpSpPr>
            <p:grpSpPr>
              <a:xfrm>
                <a:off x="4156186" y="4225964"/>
                <a:ext cx="490269" cy="484931"/>
                <a:chOff x="474379" y="4950885"/>
                <a:chExt cx="826898" cy="817897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73A3225C-5BC1-5191-80F5-D72430BA2A86}"/>
                    </a:ext>
                  </a:extLst>
                </p:cNvPr>
                <p:cNvSpPr/>
                <p:nvPr/>
              </p:nvSpPr>
              <p:spPr>
                <a:xfrm>
                  <a:off x="474379" y="4950885"/>
                  <a:ext cx="826898" cy="81789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88E2AA9B-278A-55B3-0E58-BA9EF1C5742C}"/>
                    </a:ext>
                  </a:extLst>
                </p:cNvPr>
                <p:cNvSpPr/>
                <p:nvPr/>
              </p:nvSpPr>
              <p:spPr>
                <a:xfrm>
                  <a:off x="522264" y="4994269"/>
                  <a:ext cx="731128" cy="731128"/>
                </a:xfrm>
                <a:prstGeom prst="ellipse">
                  <a:avLst/>
                </a:prstGeom>
                <a:solidFill>
                  <a:srgbClr val="48B9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3" name="Graphic 102" descr="Apple with solid fill">
                  <a:extLst>
                    <a:ext uri="{FF2B5EF4-FFF2-40B4-BE49-F238E27FC236}">
                      <a16:creationId xmlns:a16="http://schemas.microsoft.com/office/drawing/2014/main" id="{049116B7-36C0-EA4C-0F6C-563F70386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684" y="5140689"/>
                  <a:ext cx="438289" cy="438289"/>
                </a:xfrm>
                <a:prstGeom prst="rect">
                  <a:avLst/>
                </a:prstGeom>
              </p:spPr>
            </p:pic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FDB2863-E709-DB4E-EC75-B317E926BD49}"/>
                  </a:ext>
                </a:extLst>
              </p:cNvPr>
              <p:cNvGrpSpPr/>
              <p:nvPr/>
            </p:nvGrpSpPr>
            <p:grpSpPr>
              <a:xfrm>
                <a:off x="4156186" y="5343499"/>
                <a:ext cx="490269" cy="484931"/>
                <a:chOff x="283644" y="7757130"/>
                <a:chExt cx="826898" cy="817897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33A02A6-685F-0792-D914-BCD664A425CB}"/>
                    </a:ext>
                  </a:extLst>
                </p:cNvPr>
                <p:cNvSpPr/>
                <p:nvPr/>
              </p:nvSpPr>
              <p:spPr>
                <a:xfrm>
                  <a:off x="283644" y="7757130"/>
                  <a:ext cx="826898" cy="81789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D5D1005B-98ED-5D2D-21D1-8062C63F7AE8}"/>
                    </a:ext>
                  </a:extLst>
                </p:cNvPr>
                <p:cNvSpPr/>
                <p:nvPr/>
              </p:nvSpPr>
              <p:spPr>
                <a:xfrm>
                  <a:off x="331529" y="7800514"/>
                  <a:ext cx="731128" cy="731128"/>
                </a:xfrm>
                <a:prstGeom prst="ellipse">
                  <a:avLst/>
                </a:prstGeom>
                <a:solidFill>
                  <a:srgbClr val="48B9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7" name="Graphic 106" descr="Connections with solid fill">
                  <a:extLst>
                    <a:ext uri="{FF2B5EF4-FFF2-40B4-BE49-F238E27FC236}">
                      <a16:creationId xmlns:a16="http://schemas.microsoft.com/office/drawing/2014/main" id="{B787FCA7-CF08-9406-A586-69A8BE2F54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942" y="7799927"/>
                  <a:ext cx="732303" cy="732303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5C02B377-A46C-38DA-C9A6-53FC47E199C1}"/>
                  </a:ext>
                </a:extLst>
              </p:cNvPr>
              <p:cNvGrpSpPr/>
              <p:nvPr/>
            </p:nvGrpSpPr>
            <p:grpSpPr>
              <a:xfrm>
                <a:off x="4815347" y="2647391"/>
                <a:ext cx="490269" cy="484931"/>
                <a:chOff x="4463827" y="6327133"/>
                <a:chExt cx="826898" cy="817897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55C6F3C-51CC-261F-821A-40002281FDD8}"/>
                    </a:ext>
                  </a:extLst>
                </p:cNvPr>
                <p:cNvGrpSpPr/>
                <p:nvPr/>
              </p:nvGrpSpPr>
              <p:grpSpPr>
                <a:xfrm>
                  <a:off x="4463827" y="6327133"/>
                  <a:ext cx="826898" cy="817897"/>
                  <a:chOff x="474379" y="4950885"/>
                  <a:chExt cx="826898" cy="817897"/>
                </a:xfrm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C6D2F97F-C194-ABF7-5851-92A331A067F2}"/>
                      </a:ext>
                    </a:extLst>
                  </p:cNvPr>
                  <p:cNvSpPr/>
                  <p:nvPr/>
                </p:nvSpPr>
                <p:spPr>
                  <a:xfrm>
                    <a:off x="474379" y="4950885"/>
                    <a:ext cx="826898" cy="81789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3781254-059D-0EA0-A3FC-7D7EA74D9EBD}"/>
                      </a:ext>
                    </a:extLst>
                  </p:cNvPr>
                  <p:cNvSpPr/>
                  <p:nvPr/>
                </p:nvSpPr>
                <p:spPr>
                  <a:xfrm>
                    <a:off x="522264" y="4994269"/>
                    <a:ext cx="731128" cy="731128"/>
                  </a:xfrm>
                  <a:prstGeom prst="ellipse">
                    <a:avLst/>
                  </a:prstGeom>
                  <a:solidFill>
                    <a:srgbClr val="3F95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811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0B000402020202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10" name="Picture 2" descr="Cancer Ribbon Filled Icon - Cancer Icon , Free Transparent Clipart ...">
                  <a:extLst>
                    <a:ext uri="{FF2B5EF4-FFF2-40B4-BE49-F238E27FC236}">
                      <a16:creationId xmlns:a16="http://schemas.microsoft.com/office/drawing/2014/main" id="{24BDB04A-22F9-77C3-8F20-C2D41168CA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680" b="89984" l="10000" r="91778">
                              <a14:foregroundMark x1="36444" y1="32102" x2="36444" y2="32102"/>
                              <a14:foregroundMark x1="48444" y1="11741" x2="48444" y2="11741"/>
                              <a14:foregroundMark x1="54222" y1="4680" x2="54222" y2="4680"/>
                              <a14:foregroundMark x1="73556" y1="18144" x2="73556" y2="18144"/>
                              <a14:foregroundMark x1="91778" y1="76108" x2="91778" y2="76108"/>
                              <a14:foregroundMark x1="25667" y1="74713" x2="25667" y2="7471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3689" y="6448486"/>
                  <a:ext cx="422695" cy="6248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203E5AE-242C-61F2-4AAF-C2AB809D43E9}"/>
                  </a:ext>
                </a:extLst>
              </p:cNvPr>
              <p:cNvGrpSpPr/>
              <p:nvPr/>
            </p:nvGrpSpPr>
            <p:grpSpPr>
              <a:xfrm>
                <a:off x="5599927" y="2647391"/>
                <a:ext cx="490269" cy="484931"/>
                <a:chOff x="4058735" y="5436694"/>
                <a:chExt cx="826898" cy="817897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69AF1CC6-844C-C4E7-8CFA-19EA5B5DC513}"/>
                    </a:ext>
                  </a:extLst>
                </p:cNvPr>
                <p:cNvGrpSpPr/>
                <p:nvPr/>
              </p:nvGrpSpPr>
              <p:grpSpPr>
                <a:xfrm>
                  <a:off x="4058735" y="5436694"/>
                  <a:ext cx="826898" cy="817897"/>
                  <a:chOff x="474379" y="4950885"/>
                  <a:chExt cx="826898" cy="817897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B8AD6B6E-38BD-D582-B3FF-3F1982F58F4F}"/>
                      </a:ext>
                    </a:extLst>
                  </p:cNvPr>
                  <p:cNvSpPr/>
                  <p:nvPr/>
                </p:nvSpPr>
                <p:spPr>
                  <a:xfrm>
                    <a:off x="474379" y="4950885"/>
                    <a:ext cx="826898" cy="81789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C740BADA-D204-B10D-5E2E-C20B95914171}"/>
                      </a:ext>
                    </a:extLst>
                  </p:cNvPr>
                  <p:cNvSpPr/>
                  <p:nvPr/>
                </p:nvSpPr>
                <p:spPr>
                  <a:xfrm>
                    <a:off x="522264" y="4994269"/>
                    <a:ext cx="731128" cy="731128"/>
                  </a:xfrm>
                  <a:prstGeom prst="ellipse">
                    <a:avLst/>
                  </a:prstGeom>
                  <a:solidFill>
                    <a:srgbClr val="3F95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811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0B000402020202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15" name="Graphic 114" descr="Lungs with solid fill">
                  <a:extLst>
                    <a:ext uri="{FF2B5EF4-FFF2-40B4-BE49-F238E27FC236}">
                      <a16:creationId xmlns:a16="http://schemas.microsoft.com/office/drawing/2014/main" id="{1F60CA5D-D3BF-14B6-9A24-8D9DBEDA53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1826" y="5561283"/>
                  <a:ext cx="520716" cy="568718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10FA2B2-21A2-511E-3EBC-E9D01C1AE3F1}"/>
                  </a:ext>
                </a:extLst>
              </p:cNvPr>
              <p:cNvGrpSpPr/>
              <p:nvPr/>
            </p:nvGrpSpPr>
            <p:grpSpPr>
              <a:xfrm>
                <a:off x="6384508" y="2647391"/>
                <a:ext cx="490269" cy="484931"/>
                <a:chOff x="6346355" y="5341278"/>
                <a:chExt cx="826898" cy="817897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F62CB22-FC6A-5BE2-28BB-D0F699D5919C}"/>
                    </a:ext>
                  </a:extLst>
                </p:cNvPr>
                <p:cNvGrpSpPr/>
                <p:nvPr/>
              </p:nvGrpSpPr>
              <p:grpSpPr>
                <a:xfrm>
                  <a:off x="6346355" y="5341278"/>
                  <a:ext cx="826898" cy="817897"/>
                  <a:chOff x="474379" y="4950885"/>
                  <a:chExt cx="826898" cy="817897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0665298E-EC5F-3EE1-0F05-5E15620DFAE0}"/>
                      </a:ext>
                    </a:extLst>
                  </p:cNvPr>
                  <p:cNvSpPr/>
                  <p:nvPr/>
                </p:nvSpPr>
                <p:spPr>
                  <a:xfrm>
                    <a:off x="474379" y="4950885"/>
                    <a:ext cx="826898" cy="81789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9E19AB92-142A-31D4-B374-BDF98FC5D29E}"/>
                      </a:ext>
                    </a:extLst>
                  </p:cNvPr>
                  <p:cNvSpPr/>
                  <p:nvPr/>
                </p:nvSpPr>
                <p:spPr>
                  <a:xfrm>
                    <a:off x="522264" y="4994269"/>
                    <a:ext cx="731128" cy="731128"/>
                  </a:xfrm>
                  <a:prstGeom prst="ellipse">
                    <a:avLst/>
                  </a:prstGeom>
                  <a:solidFill>
                    <a:srgbClr val="3F95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811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0B000402020202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8D53C861-28B3-0799-9784-9F9236CA0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biLevel thresh="75000"/>
                </a:blip>
                <a:stretch>
                  <a:fillRect/>
                </a:stretch>
              </p:blipFill>
              <p:spPr>
                <a:xfrm>
                  <a:off x="6606599" y="5480078"/>
                  <a:ext cx="340508" cy="566465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D9A655D-F286-EF0C-073D-639F0C66262C}"/>
                  </a:ext>
                </a:extLst>
              </p:cNvPr>
              <p:cNvGrpSpPr/>
              <p:nvPr/>
            </p:nvGrpSpPr>
            <p:grpSpPr>
              <a:xfrm>
                <a:off x="7169088" y="2646975"/>
                <a:ext cx="490269" cy="485760"/>
                <a:chOff x="8821974" y="5373257"/>
                <a:chExt cx="826898" cy="819294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15852736-0925-9BBE-9C41-F03F4EAE8191}"/>
                    </a:ext>
                  </a:extLst>
                </p:cNvPr>
                <p:cNvGrpSpPr/>
                <p:nvPr/>
              </p:nvGrpSpPr>
              <p:grpSpPr>
                <a:xfrm>
                  <a:off x="8821974" y="5373257"/>
                  <a:ext cx="826898" cy="817897"/>
                  <a:chOff x="474379" y="4950885"/>
                  <a:chExt cx="826898" cy="817897"/>
                </a:xfrm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9A668D1C-602F-44A1-FAEA-0999DB685DB3}"/>
                      </a:ext>
                    </a:extLst>
                  </p:cNvPr>
                  <p:cNvSpPr/>
                  <p:nvPr/>
                </p:nvSpPr>
                <p:spPr>
                  <a:xfrm>
                    <a:off x="474379" y="4950885"/>
                    <a:ext cx="826898" cy="81789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D817C30D-36E1-C249-25B8-470D866C26C0}"/>
                      </a:ext>
                    </a:extLst>
                  </p:cNvPr>
                  <p:cNvSpPr/>
                  <p:nvPr/>
                </p:nvSpPr>
                <p:spPr>
                  <a:xfrm>
                    <a:off x="522264" y="4994269"/>
                    <a:ext cx="731128" cy="731128"/>
                  </a:xfrm>
                  <a:prstGeom prst="ellipse">
                    <a:avLst/>
                  </a:prstGeom>
                  <a:solidFill>
                    <a:srgbClr val="3F95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811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0B000402020202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25" name="Graphic 124" descr="Heart with solid fill">
                  <a:extLst>
                    <a:ext uri="{FF2B5EF4-FFF2-40B4-BE49-F238E27FC236}">
                      <a16:creationId xmlns:a16="http://schemas.microsoft.com/office/drawing/2014/main" id="{D952A990-C72B-D3AF-9401-DB9EF90A0E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98318" y="5489882"/>
                  <a:ext cx="702669" cy="702669"/>
                </a:xfrm>
                <a:prstGeom prst="rect">
                  <a:avLst/>
                </a:prstGeom>
              </p:spPr>
            </p:pic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CCADD0A-61F5-3CFA-8356-B46FBBDFDECD}"/>
                  </a:ext>
                </a:extLst>
              </p:cNvPr>
              <p:cNvGrpSpPr/>
              <p:nvPr/>
            </p:nvGrpSpPr>
            <p:grpSpPr>
              <a:xfrm>
                <a:off x="7953667" y="2647391"/>
                <a:ext cx="490269" cy="484931"/>
                <a:chOff x="10830543" y="5396992"/>
                <a:chExt cx="826898" cy="817897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3ADAA035-7188-C073-8EB3-CDFB4A30080C}"/>
                    </a:ext>
                  </a:extLst>
                </p:cNvPr>
                <p:cNvGrpSpPr/>
                <p:nvPr/>
              </p:nvGrpSpPr>
              <p:grpSpPr>
                <a:xfrm>
                  <a:off x="10830543" y="5396992"/>
                  <a:ext cx="826898" cy="817897"/>
                  <a:chOff x="474379" y="4950885"/>
                  <a:chExt cx="826898" cy="817897"/>
                </a:xfrm>
              </p:grpSpPr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F19D3953-771B-2D51-AEB5-8F2215BE2D6A}"/>
                      </a:ext>
                    </a:extLst>
                  </p:cNvPr>
                  <p:cNvSpPr/>
                  <p:nvPr/>
                </p:nvSpPr>
                <p:spPr>
                  <a:xfrm>
                    <a:off x="474379" y="4950885"/>
                    <a:ext cx="826898" cy="81789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D38BFFC1-9934-268C-DFA8-3B8B4C930D30}"/>
                      </a:ext>
                    </a:extLst>
                  </p:cNvPr>
                  <p:cNvSpPr/>
                  <p:nvPr/>
                </p:nvSpPr>
                <p:spPr>
                  <a:xfrm>
                    <a:off x="522264" y="4994269"/>
                    <a:ext cx="731128" cy="731128"/>
                  </a:xfrm>
                  <a:prstGeom prst="ellipse">
                    <a:avLst/>
                  </a:prstGeom>
                  <a:solidFill>
                    <a:srgbClr val="3F95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811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0B000402020202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30" name="Graphic 129" descr="Brain in head with solid fill">
                  <a:extLst>
                    <a:ext uri="{FF2B5EF4-FFF2-40B4-BE49-F238E27FC236}">
                      <a16:creationId xmlns:a16="http://schemas.microsoft.com/office/drawing/2014/main" id="{734E65C6-117E-BEF4-2718-383AC7F0E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09936" y="5485256"/>
                  <a:ext cx="544195" cy="594360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8FF3BD87-DAFE-DE6B-0049-4272C3716105}"/>
                  </a:ext>
                </a:extLst>
              </p:cNvPr>
              <p:cNvGrpSpPr/>
              <p:nvPr/>
            </p:nvGrpSpPr>
            <p:grpSpPr>
              <a:xfrm>
                <a:off x="4156186" y="4784731"/>
                <a:ext cx="490269" cy="484931"/>
                <a:chOff x="330129" y="6514875"/>
                <a:chExt cx="826898" cy="817897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94958E95-D152-3A87-FC4E-4004D13D83CB}"/>
                    </a:ext>
                  </a:extLst>
                </p:cNvPr>
                <p:cNvSpPr/>
                <p:nvPr/>
              </p:nvSpPr>
              <p:spPr>
                <a:xfrm>
                  <a:off x="330129" y="6514875"/>
                  <a:ext cx="826898" cy="81789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229036BA-DDD5-4D75-35EE-55BD1A682D7A}"/>
                    </a:ext>
                  </a:extLst>
                </p:cNvPr>
                <p:cNvSpPr/>
                <p:nvPr/>
              </p:nvSpPr>
              <p:spPr>
                <a:xfrm>
                  <a:off x="378014" y="6558259"/>
                  <a:ext cx="731128" cy="731128"/>
                </a:xfrm>
                <a:prstGeom prst="ellipse">
                  <a:avLst/>
                </a:prstGeom>
                <a:solidFill>
                  <a:srgbClr val="48B9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6" name="Graphic 135" descr="Yoga with solid fill">
                  <a:extLst>
                    <a:ext uri="{FF2B5EF4-FFF2-40B4-BE49-F238E27FC236}">
                      <a16:creationId xmlns:a16="http://schemas.microsoft.com/office/drawing/2014/main" id="{51B456FA-AA6F-709F-22CA-FD2B716A37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258" y="6664503"/>
                  <a:ext cx="518641" cy="518641"/>
                </a:xfrm>
                <a:prstGeom prst="rect">
                  <a:avLst/>
                </a:prstGeom>
              </p:spPr>
            </p:pic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707C7D7C-DA42-391E-155A-3D6EC323A80A}"/>
                  </a:ext>
                </a:extLst>
              </p:cNvPr>
              <p:cNvGrpSpPr/>
              <p:nvPr/>
            </p:nvGrpSpPr>
            <p:grpSpPr>
              <a:xfrm>
                <a:off x="4156186" y="3667197"/>
                <a:ext cx="490269" cy="484931"/>
                <a:chOff x="474379" y="3601248"/>
                <a:chExt cx="826898" cy="817897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A3B0677-6B90-5F48-DCFF-003A0B0EA398}"/>
                    </a:ext>
                  </a:extLst>
                </p:cNvPr>
                <p:cNvSpPr/>
                <p:nvPr/>
              </p:nvSpPr>
              <p:spPr>
                <a:xfrm>
                  <a:off x="474379" y="3601248"/>
                  <a:ext cx="826898" cy="81789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77445B73-4556-5186-BBCB-A44CB8B91811}"/>
                    </a:ext>
                  </a:extLst>
                </p:cNvPr>
                <p:cNvSpPr/>
                <p:nvPr/>
              </p:nvSpPr>
              <p:spPr>
                <a:xfrm>
                  <a:off x="522264" y="3644632"/>
                  <a:ext cx="731128" cy="731128"/>
                </a:xfrm>
                <a:prstGeom prst="ellipse">
                  <a:avLst/>
                </a:prstGeom>
                <a:solidFill>
                  <a:srgbClr val="48B9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81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0" name="Graphic 139" descr="Smoking with solid fill">
                  <a:extLst>
                    <a:ext uri="{FF2B5EF4-FFF2-40B4-BE49-F238E27FC236}">
                      <a16:creationId xmlns:a16="http://schemas.microsoft.com/office/drawing/2014/main" id="{907AB036-FA71-DCBC-715E-B960002D87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508" y="3750876"/>
                  <a:ext cx="518640" cy="518640"/>
                </a:xfrm>
                <a:prstGeom prst="rect">
                  <a:avLst/>
                </a:prstGeom>
              </p:spPr>
            </p:pic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5078531-3572-EAAC-1DD6-6A4B859D9DBE}"/>
                  </a:ext>
                </a:extLst>
              </p:cNvPr>
              <p:cNvSpPr/>
              <p:nvPr/>
            </p:nvSpPr>
            <p:spPr>
              <a:xfrm>
                <a:off x="3165665" y="2646258"/>
                <a:ext cx="1535246" cy="3310623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D39B431C-D5DE-A775-22AC-CEC31B2992B7}"/>
                  </a:ext>
                </a:extLst>
              </p:cNvPr>
              <p:cNvSpPr txBox="1"/>
              <p:nvPr/>
            </p:nvSpPr>
            <p:spPr>
              <a:xfrm>
                <a:off x="3216017" y="2520097"/>
                <a:ext cx="1438175" cy="246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Modifiable risk factors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5F9615-ED35-C0A2-A132-88A8BD3251CB}"/>
                </a:ext>
              </a:extLst>
            </p:cNvPr>
            <p:cNvSpPr/>
            <p:nvPr/>
          </p:nvSpPr>
          <p:spPr>
            <a:xfrm rot="10800000">
              <a:off x="7984502" y="2841331"/>
              <a:ext cx="2544509" cy="225285"/>
            </a:xfrm>
            <a:prstGeom prst="rect">
              <a:avLst/>
            </a:prstGeom>
            <a:gradFill flip="none" rotWithShape="1">
              <a:gsLst>
                <a:gs pos="23000">
                  <a:schemeClr val="accent3">
                    <a:lumMod val="20000"/>
                    <a:lumOff val="80000"/>
                  </a:schemeClr>
                </a:gs>
                <a:gs pos="55000">
                  <a:srgbClr val="D9EFCD"/>
                </a:gs>
                <a:gs pos="100000">
                  <a:srgbClr val="D9EFCD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1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C17140-5FF2-4207-76C4-899FC5E7B496}"/>
                </a:ext>
              </a:extLst>
            </p:cNvPr>
            <p:cNvSpPr/>
            <p:nvPr/>
          </p:nvSpPr>
          <p:spPr>
            <a:xfrm rot="10800000">
              <a:off x="7984501" y="3486510"/>
              <a:ext cx="2544509" cy="225285"/>
            </a:xfrm>
            <a:prstGeom prst="rect">
              <a:avLst/>
            </a:prstGeom>
            <a:gradFill flip="none" rotWithShape="1">
              <a:gsLst>
                <a:gs pos="23000">
                  <a:schemeClr val="accent3">
                    <a:lumMod val="20000"/>
                    <a:lumOff val="80000"/>
                  </a:schemeClr>
                </a:gs>
                <a:gs pos="55000">
                  <a:srgbClr val="D9EFCD"/>
                </a:gs>
                <a:gs pos="100000">
                  <a:srgbClr val="D9EFCD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1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AFCB6A-3EFC-1160-F2D5-0FED19B2FAB5}"/>
                </a:ext>
              </a:extLst>
            </p:cNvPr>
            <p:cNvSpPr/>
            <p:nvPr/>
          </p:nvSpPr>
          <p:spPr>
            <a:xfrm rot="10800000">
              <a:off x="7984501" y="4115283"/>
              <a:ext cx="2544509" cy="225285"/>
            </a:xfrm>
            <a:prstGeom prst="rect">
              <a:avLst/>
            </a:prstGeom>
            <a:gradFill flip="none" rotWithShape="1">
              <a:gsLst>
                <a:gs pos="23000">
                  <a:schemeClr val="accent3">
                    <a:lumMod val="20000"/>
                    <a:lumOff val="80000"/>
                  </a:schemeClr>
                </a:gs>
                <a:gs pos="55000">
                  <a:srgbClr val="D9EFCD"/>
                </a:gs>
                <a:gs pos="100000">
                  <a:srgbClr val="D9EFCD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1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811BB7-5CF4-01B0-8B8A-7FEF1DEDFF0C}"/>
                </a:ext>
              </a:extLst>
            </p:cNvPr>
            <p:cNvSpPr/>
            <p:nvPr/>
          </p:nvSpPr>
          <p:spPr>
            <a:xfrm rot="10800000">
              <a:off x="7984501" y="4736740"/>
              <a:ext cx="2544509" cy="225285"/>
            </a:xfrm>
            <a:prstGeom prst="rect">
              <a:avLst/>
            </a:prstGeom>
            <a:gradFill flip="none" rotWithShape="1">
              <a:gsLst>
                <a:gs pos="23000">
                  <a:schemeClr val="accent3">
                    <a:lumMod val="20000"/>
                    <a:lumOff val="80000"/>
                  </a:schemeClr>
                </a:gs>
                <a:gs pos="55000">
                  <a:srgbClr val="D9EFCD"/>
                </a:gs>
                <a:gs pos="100000">
                  <a:srgbClr val="D9EFCD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1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A00320-6ED9-DF53-BA5F-1672E901F0B7}"/>
                </a:ext>
              </a:extLst>
            </p:cNvPr>
            <p:cNvSpPr/>
            <p:nvPr/>
          </p:nvSpPr>
          <p:spPr>
            <a:xfrm rot="10800000">
              <a:off x="7984501" y="5381919"/>
              <a:ext cx="2544509" cy="225285"/>
            </a:xfrm>
            <a:prstGeom prst="rect">
              <a:avLst/>
            </a:prstGeom>
            <a:gradFill flip="none" rotWithShape="1">
              <a:gsLst>
                <a:gs pos="23000">
                  <a:schemeClr val="accent3">
                    <a:lumMod val="20000"/>
                    <a:lumOff val="80000"/>
                  </a:schemeClr>
                </a:gs>
                <a:gs pos="55000">
                  <a:srgbClr val="D9EFCD"/>
                </a:gs>
                <a:gs pos="100000">
                  <a:srgbClr val="D9EFCD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1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DF8749-74F2-ACED-7EF0-C327825D9BE9}"/>
                </a:ext>
              </a:extLst>
            </p:cNvPr>
            <p:cNvSpPr/>
            <p:nvPr/>
          </p:nvSpPr>
          <p:spPr>
            <a:xfrm rot="16200000">
              <a:off x="8558057" y="3786766"/>
              <a:ext cx="378189" cy="223761"/>
            </a:xfrm>
            <a:prstGeom prst="rect">
              <a:avLst/>
            </a:prstGeom>
            <a:gradFill>
              <a:gsLst>
                <a:gs pos="0">
                  <a:srgbClr val="3F95AC"/>
                </a:gs>
                <a:gs pos="100000">
                  <a:srgbClr val="2E7A7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5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08BFE9-2B6A-BDA6-DA2D-628755E9D254}"/>
                </a:ext>
              </a:extLst>
            </p:cNvPr>
            <p:cNvSpPr/>
            <p:nvPr/>
          </p:nvSpPr>
          <p:spPr>
            <a:xfrm rot="16200000" flipH="1" flipV="1">
              <a:off x="8516373" y="3143853"/>
              <a:ext cx="461558" cy="223760"/>
            </a:xfrm>
            <a:prstGeom prst="rect">
              <a:avLst/>
            </a:prstGeom>
            <a:gradFill>
              <a:gsLst>
                <a:gs pos="0">
                  <a:srgbClr val="3F95AC"/>
                </a:gs>
                <a:gs pos="100000">
                  <a:srgbClr val="2E7A7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5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C561CB-50FC-E091-B8B6-FE093E9955EE}"/>
                </a:ext>
              </a:extLst>
            </p:cNvPr>
            <p:cNvSpPr/>
            <p:nvPr/>
          </p:nvSpPr>
          <p:spPr>
            <a:xfrm>
              <a:off x="8636775" y="2628472"/>
              <a:ext cx="222257" cy="409105"/>
            </a:xfrm>
            <a:prstGeom prst="rect">
              <a:avLst/>
            </a:prstGeom>
            <a:solidFill>
              <a:srgbClr val="3F9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1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C2D7C1-2109-35D0-305B-BC524A72DF9C}"/>
                </a:ext>
              </a:extLst>
            </p:cNvPr>
            <p:cNvGrpSpPr/>
            <p:nvPr/>
          </p:nvGrpSpPr>
          <p:grpSpPr>
            <a:xfrm>
              <a:off x="8497995" y="2163640"/>
              <a:ext cx="498316" cy="492070"/>
              <a:chOff x="8497995" y="2163640"/>
              <a:chExt cx="498316" cy="49207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6E853C1-92F3-0DDB-450C-EC7000165B66}"/>
                  </a:ext>
                </a:extLst>
              </p:cNvPr>
              <p:cNvSpPr/>
              <p:nvPr/>
            </p:nvSpPr>
            <p:spPr>
              <a:xfrm>
                <a:off x="8497995" y="2163640"/>
                <a:ext cx="498316" cy="49207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81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endParaRPr>
              </a:p>
            </p:txBody>
          </p:sp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DDBAAB22-566E-2D9A-3EF1-E6D8C90BD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  <a:ext uri="{837473B0-CC2E-450A-ABE3-18F120FF3D39}">
                    <a1611:picAttrSrcUrl xmlns:a1611="http://schemas.microsoft.com/office/drawing/2016/11/main" r:id="rId26"/>
                  </a:ext>
                </a:extLst>
              </a:blip>
              <a:stretch>
                <a:fillRect/>
              </a:stretch>
            </p:blipFill>
            <p:spPr>
              <a:xfrm>
                <a:off x="8545176" y="2285270"/>
                <a:ext cx="403953" cy="248811"/>
              </a:xfrm>
              <a:prstGeom prst="rect">
                <a:avLst/>
              </a:prstGeom>
            </p:spPr>
          </p:pic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61EEB9-CF95-FEF0-F88E-A73FCFA12F12}"/>
                </a:ext>
              </a:extLst>
            </p:cNvPr>
            <p:cNvSpPr/>
            <p:nvPr/>
          </p:nvSpPr>
          <p:spPr>
            <a:xfrm>
              <a:off x="8635271" y="4084447"/>
              <a:ext cx="223760" cy="409105"/>
            </a:xfrm>
            <a:prstGeom prst="rect">
              <a:avLst/>
            </a:prstGeom>
            <a:solidFill>
              <a:srgbClr val="3F9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1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BFAC20D-CF15-442A-DE12-4F29692A3326}"/>
                </a:ext>
              </a:extLst>
            </p:cNvPr>
            <p:cNvSpPr/>
            <p:nvPr/>
          </p:nvSpPr>
          <p:spPr>
            <a:xfrm rot="16200000" flipH="1" flipV="1">
              <a:off x="8630111" y="4497762"/>
              <a:ext cx="234081" cy="223760"/>
            </a:xfrm>
            <a:prstGeom prst="rect">
              <a:avLst/>
            </a:prstGeom>
            <a:gradFill>
              <a:gsLst>
                <a:gs pos="0">
                  <a:srgbClr val="3F95AC"/>
                </a:gs>
                <a:gs pos="100000">
                  <a:srgbClr val="2E7A7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5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73CB5EE-B601-AF1A-3BDD-E22DA15C565B}"/>
                </a:ext>
              </a:extLst>
            </p:cNvPr>
            <p:cNvSpPr/>
            <p:nvPr/>
          </p:nvSpPr>
          <p:spPr>
            <a:xfrm rot="16200000">
              <a:off x="8429591" y="5177761"/>
              <a:ext cx="635122" cy="223764"/>
            </a:xfrm>
            <a:prstGeom prst="rect">
              <a:avLst/>
            </a:prstGeom>
            <a:gradFill>
              <a:gsLst>
                <a:gs pos="0">
                  <a:srgbClr val="3F95AC"/>
                </a:gs>
                <a:gs pos="100000">
                  <a:srgbClr val="2E7A7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5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64F5406-40C6-2BBC-6068-1F10EA16DBC7}"/>
                </a:ext>
              </a:extLst>
            </p:cNvPr>
            <p:cNvSpPr txBox="1"/>
            <p:nvPr/>
          </p:nvSpPr>
          <p:spPr>
            <a:xfrm>
              <a:off x="8335540" y="1830587"/>
              <a:ext cx="8232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81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 Display" panose="020F0302020204030204"/>
                  <a:ea typeface="+mn-ea"/>
                  <a:cs typeface="Arial" panose="020B0604020202020204" pitchFamily="34" charset="0"/>
                </a:rPr>
                <a:t>Osteoporosis</a:t>
              </a: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B43F7E05-BC14-29DD-299C-E8822A17D80B}"/>
                </a:ext>
              </a:extLst>
            </p:cNvPr>
            <p:cNvSpPr/>
            <p:nvPr/>
          </p:nvSpPr>
          <p:spPr>
            <a:xfrm>
              <a:off x="8289951" y="1719341"/>
              <a:ext cx="1242891" cy="4417508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6FEAB0-9938-F774-EDA4-6B7808A86B62}"/>
                </a:ext>
              </a:extLst>
            </p:cNvPr>
            <p:cNvSpPr txBox="1"/>
            <p:nvPr/>
          </p:nvSpPr>
          <p:spPr>
            <a:xfrm>
              <a:off x="4338534" y="5706679"/>
              <a:ext cx="37905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dirty="0"/>
                <a:t>HNZ’s 5 x 5 Prevention Framework</a:t>
              </a:r>
            </a:p>
          </p:txBody>
        </p:sp>
      </p:grpSp>
      <p:sp>
        <p:nvSpPr>
          <p:cNvPr id="142" name="Text Placeholder 1">
            <a:extLst>
              <a:ext uri="{FF2B5EF4-FFF2-40B4-BE49-F238E27FC236}">
                <a16:creationId xmlns:a16="http://schemas.microsoft.com/office/drawing/2014/main" id="{2EF8CE4B-C116-A7B4-CE45-EC3BEBB3C76B}"/>
              </a:ext>
            </a:extLst>
          </p:cNvPr>
          <p:cNvSpPr txBox="1">
            <a:spLocks/>
          </p:cNvSpPr>
          <p:nvPr/>
        </p:nvSpPr>
        <p:spPr>
          <a:xfrm>
            <a:off x="696945" y="593015"/>
            <a:ext cx="10656910" cy="365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61893" rtl="0" eaLnBrk="1" latinLnBrk="0" hangingPunct="1">
              <a:lnSpc>
                <a:spcPct val="90000"/>
              </a:lnSpc>
              <a:spcBef>
                <a:spcPts val="943"/>
              </a:spcBef>
              <a:buFont typeface="Arial" panose="020B0604020202020204" pitchFamily="34" charset="0"/>
              <a:buNone/>
              <a:defRPr sz="2177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30946" indent="0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309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861893" indent="0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309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292839" indent="0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309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723784" indent="0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309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370205" indent="-215473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151" indent="-215473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2097" indent="-215473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3044" indent="-215473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61893" rtl="0" eaLnBrk="1" fontAlgn="auto" latinLnBrk="0" hangingPunct="1">
              <a:lnSpc>
                <a:spcPct val="11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861893" rtl="0" eaLnBrk="1" fontAlgn="auto" latinLnBrk="0" hangingPunct="1">
              <a:lnSpc>
                <a:spcPct val="9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17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EA1278D-ABD0-56FC-6EEF-CB4539181708}"/>
              </a:ext>
            </a:extLst>
          </p:cNvPr>
          <p:cNvSpPr txBox="1"/>
          <p:nvPr/>
        </p:nvSpPr>
        <p:spPr>
          <a:xfrm>
            <a:off x="545124" y="687020"/>
            <a:ext cx="6094324" cy="39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1893" rtl="0" eaLnBrk="1" fontAlgn="auto" latinLnBrk="0" hangingPunct="1">
              <a:lnSpc>
                <a:spcPct val="9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Z" sz="217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we need to do - </a:t>
            </a:r>
            <a:endParaRPr kumimoji="0" lang="en-GB" sz="217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9B879BB-69D7-7A5F-325E-EF51C0508240}"/>
              </a:ext>
            </a:extLst>
          </p:cNvPr>
          <p:cNvSpPr txBox="1">
            <a:spLocks/>
          </p:cNvSpPr>
          <p:nvPr/>
        </p:nvSpPr>
        <p:spPr>
          <a:xfrm>
            <a:off x="9647784" y="1676857"/>
            <a:ext cx="2269171" cy="1615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61893" rtl="0" eaLnBrk="1" latinLnBrk="0" hangingPunct="1">
              <a:lnSpc>
                <a:spcPct val="90000"/>
              </a:lnSpc>
              <a:spcBef>
                <a:spcPts val="943"/>
              </a:spcBef>
              <a:buFont typeface="Arial" panose="020B0604020202020204" pitchFamily="34" charset="0"/>
              <a:buNone/>
              <a:defRPr sz="2177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30946" indent="0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309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861893" indent="0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309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292839" indent="0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309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723784" indent="0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309" kern="1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370205" indent="-215473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151" indent="-215473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2097" indent="-215473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3044" indent="-215473" algn="l" defTabSz="861893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2060"/>
                </a:solidFill>
              </a:rPr>
              <a:t>Prioritise osteoporosis prevention</a:t>
            </a:r>
          </a:p>
        </p:txBody>
      </p:sp>
    </p:spTree>
    <p:extLst>
      <p:ext uri="{BB962C8B-B14F-4D97-AF65-F5344CB8AC3E}">
        <p14:creationId xmlns:p14="http://schemas.microsoft.com/office/powerpoint/2010/main" val="156643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8669-0B85-0B38-BD66-B72A1D5E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8E65-3769-F407-E725-D8CA89AC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Systems Approach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340A3-41A4-471F-7641-2985F748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11</a:t>
            </a:fld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43FA2B-E142-5420-3673-BE96CE7C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1628419"/>
            <a:ext cx="7931558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4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F5D5F-7601-A33A-71B8-D3150F5B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12</a:t>
            </a:fld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01F2A-69D9-A2CB-01E3-D0E7816888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450" y="3060700"/>
            <a:ext cx="10288270" cy="1115060"/>
          </a:xfrm>
        </p:spPr>
        <p:txBody>
          <a:bodyPr/>
          <a:lstStyle/>
          <a:p>
            <a:r>
              <a:rPr lang="en-NZ" dirty="0"/>
              <a:t>Have a great Facture Fest 2025</a:t>
            </a:r>
          </a:p>
        </p:txBody>
      </p:sp>
    </p:spTree>
    <p:extLst>
      <p:ext uri="{BB962C8B-B14F-4D97-AF65-F5344CB8AC3E}">
        <p14:creationId xmlns:p14="http://schemas.microsoft.com/office/powerpoint/2010/main" val="32198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987BB-B955-17A3-AA44-2265EEE1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139" y="1173463"/>
            <a:ext cx="6849997" cy="4040458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87981DD-0A92-F5E4-DB07-1460C52A6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224" y="402477"/>
            <a:ext cx="2801341" cy="12097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NZ" sz="4000" b="1" dirty="0"/>
              <a:t>It takes a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06E14B-27CD-D91D-383F-B0F51D942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36" y="1708600"/>
            <a:ext cx="3096172" cy="2597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3B751-B4AD-E4E0-3741-E67109708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866" y="454116"/>
            <a:ext cx="3456133" cy="1646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077F40-7517-7368-45DC-FB501FBFE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61" y="4587071"/>
            <a:ext cx="2870949" cy="1742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746CFB-FAAE-A3E4-C71E-5A5A0FC98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8513" y="519984"/>
            <a:ext cx="3096172" cy="1580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57C3C8-39FC-CF1E-5D5D-8CAEFBA69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6599" y="2447196"/>
            <a:ext cx="2087884" cy="15802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E2BE339-C83A-76F9-1E95-C34D1AB7DF55}"/>
              </a:ext>
            </a:extLst>
          </p:cNvPr>
          <p:cNvSpPr/>
          <p:nvPr/>
        </p:nvSpPr>
        <p:spPr>
          <a:xfrm>
            <a:off x="10668000" y="5738949"/>
            <a:ext cx="1393371" cy="102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2F9ADE9-4A5F-4382-C68A-9DC7FAF2A5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0738" y="4889513"/>
            <a:ext cx="3746490" cy="1514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AA4312-D204-B8B7-88A0-FF5834C49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464" y="5687951"/>
            <a:ext cx="891221" cy="873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410FF3-F170-31F7-304B-344B1A447D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3977" y="5024244"/>
            <a:ext cx="2209914" cy="425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ECE07A-C5C4-797B-551A-B154730D07E6}"/>
              </a:ext>
            </a:extLst>
          </p:cNvPr>
          <p:cNvSpPr txBox="1"/>
          <p:nvPr/>
        </p:nvSpPr>
        <p:spPr>
          <a:xfrm>
            <a:off x="103223" y="6530324"/>
            <a:ext cx="735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Photo’s sourced from the 2025 ANZFFR Annual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C5E1E-D743-F14D-106B-4B576137F6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3198" y="4253948"/>
            <a:ext cx="1771741" cy="5207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61AFD07-243F-44AD-78C2-A4A68079B261}"/>
              </a:ext>
            </a:extLst>
          </p:cNvPr>
          <p:cNvGrpSpPr/>
          <p:nvPr/>
        </p:nvGrpSpPr>
        <p:grpSpPr>
          <a:xfrm>
            <a:off x="7611398" y="2419896"/>
            <a:ext cx="2110879" cy="4152867"/>
            <a:chOff x="7526555" y="2419896"/>
            <a:chExt cx="2110879" cy="415286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5BEB2DA-284C-3916-314F-17B7F6CD27C0}"/>
                </a:ext>
              </a:extLst>
            </p:cNvPr>
            <p:cNvGrpSpPr/>
            <p:nvPr/>
          </p:nvGrpSpPr>
          <p:grpSpPr>
            <a:xfrm>
              <a:off x="8441870" y="2419896"/>
              <a:ext cx="1195564" cy="4152867"/>
              <a:chOff x="8407785" y="2829142"/>
              <a:chExt cx="1217270" cy="426483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51EABE4-7056-C9AC-A377-B5B26307779B}"/>
                  </a:ext>
                </a:extLst>
              </p:cNvPr>
              <p:cNvGrpSpPr/>
              <p:nvPr/>
            </p:nvGrpSpPr>
            <p:grpSpPr>
              <a:xfrm>
                <a:off x="8407785" y="2829142"/>
                <a:ext cx="1217270" cy="3237211"/>
                <a:chOff x="10671316" y="2605900"/>
                <a:chExt cx="1121474" cy="3081098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133EF881-145F-360D-9A78-D96614EF6C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71316" y="2605900"/>
                  <a:ext cx="1121473" cy="1038164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3FD56AF-8D9D-3372-7EEC-B17879883F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06884" y="3644064"/>
                  <a:ext cx="1085906" cy="1045934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F66DD078-1DAE-888D-EBDC-844C29B57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06883" y="4689997"/>
                  <a:ext cx="1085906" cy="997001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871D464-79CE-CA90-9D85-B5BB17D14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46389" y="6066353"/>
                <a:ext cx="1167752" cy="1027622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B3F7F3-FC56-73A5-1905-49137108E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26555" y="5337965"/>
              <a:ext cx="915316" cy="961726"/>
            </a:xfrm>
            <a:prstGeom prst="ellipse">
              <a:avLst/>
            </a:prstGeom>
            <a:ln w="38100" cap="rnd">
              <a:solidFill>
                <a:srgbClr val="90D3D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444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6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6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A026-9E3A-1014-5E41-23A44A7D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79" y="530110"/>
            <a:ext cx="5305742" cy="498475"/>
          </a:xfrm>
        </p:spPr>
        <p:txBody>
          <a:bodyPr vert="horz" lIns="91440" tIns="45720" rIns="91440" bIns="45720" rtlCol="0">
            <a:noAutofit/>
          </a:bodyPr>
          <a:lstStyle/>
          <a:p>
            <a:pPr marL="36000">
              <a:spcBef>
                <a:spcPts val="600"/>
              </a:spcBef>
              <a:buFont typeface="Arial" panose="020B0604020202020204" pitchFamily="34" charset="0"/>
            </a:pPr>
            <a:r>
              <a:rPr lang="en-NZ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The Growing Health Burden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ADC6E-83D4-6A99-A5DE-4A96A7F2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F2C-FC89-4C8E-A86D-FF2E0A7CA2AD}" type="slidenum">
              <a:rPr lang="en-NZ" smtClean="0"/>
              <a:t>3</a:t>
            </a:fld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D7475-B3BF-CCAE-9CF4-8A1CDE21EFF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rcRect l="4371" t="2035" r="6201" b="2087"/>
          <a:stretch/>
        </p:blipFill>
        <p:spPr>
          <a:xfrm>
            <a:off x="2303813" y="1461688"/>
            <a:ext cx="6959134" cy="43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01B85-38A1-4948-E91D-962D9AB2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A1607-3DE7-5BCC-0CF7-30A1A4FE6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316" y="432411"/>
            <a:ext cx="10624647" cy="5078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6000"/>
            <a:r>
              <a:rPr lang="en-NZ" sz="3200" b="1" dirty="0">
                <a:solidFill>
                  <a:schemeClr val="accent2"/>
                </a:solidFill>
                <a:latin typeface="+mn-lt"/>
              </a:rPr>
              <a:t>NZ’s ageing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934A6-FE50-3BE2-0963-4D66028F058C}"/>
              </a:ext>
            </a:extLst>
          </p:cNvPr>
          <p:cNvSpPr txBox="1"/>
          <p:nvPr/>
        </p:nvSpPr>
        <p:spPr>
          <a:xfrm>
            <a:off x="7910581" y="1913722"/>
            <a:ext cx="4054208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002060"/>
                </a:solidFill>
              </a:rPr>
              <a:t>Between 20-30% of people aged 65 years and above fall each</a:t>
            </a:r>
            <a:r>
              <a:rPr lang="en-NZ" dirty="0">
                <a:solidFill>
                  <a:srgbClr val="002060"/>
                </a:solidFill>
              </a:rPr>
              <a:t> year and 10-20% of these events result in a serious injury such as a hip fracture, hospitalisation, or death.</a:t>
            </a:r>
          </a:p>
          <a:p>
            <a:pPr marL="452438"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2060"/>
                </a:solidFill>
              </a:rPr>
              <a:t>Population forecasts indicate that in the absence of interventions, ACC should expect the present cost of older adult falls to </a:t>
            </a:r>
            <a:r>
              <a:rPr lang="en-NZ" b="1" dirty="0">
                <a:solidFill>
                  <a:srgbClr val="002060"/>
                </a:solidFill>
              </a:rPr>
              <a:t>increase by as much as 100% by 2035.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6B5C42-951B-19E5-C8FC-D8901F22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61" y="1435060"/>
            <a:ext cx="7697918" cy="42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D27B7-99BC-2192-CC4A-FD2BEA9B7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2A3BBA-57C9-6E6A-29BF-FE408628A0FE}"/>
              </a:ext>
            </a:extLst>
          </p:cNvPr>
          <p:cNvSpPr/>
          <p:nvPr/>
        </p:nvSpPr>
        <p:spPr>
          <a:xfrm>
            <a:off x="7188740" y="1342331"/>
            <a:ext cx="4749497" cy="4443737"/>
          </a:xfrm>
          <a:prstGeom prst="rect">
            <a:avLst/>
          </a:prstGeom>
          <a:solidFill>
            <a:srgbClr val="656A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03B3DED-5E70-0D50-424D-75FE1E4FE72A}"/>
              </a:ext>
            </a:extLst>
          </p:cNvPr>
          <p:cNvSpPr txBox="1">
            <a:spLocks/>
          </p:cNvSpPr>
          <p:nvPr/>
        </p:nvSpPr>
        <p:spPr>
          <a:xfrm>
            <a:off x="399698" y="1342331"/>
            <a:ext cx="6514615" cy="4794500"/>
          </a:xfrm>
          <a:prstGeom prst="rect">
            <a:avLst/>
          </a:prstGeom>
        </p:spPr>
        <p:txBody>
          <a:bodyPr/>
          <a:lstStyle>
            <a:lvl1pPr marL="360000" indent="-32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8650" indent="-32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238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452438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NZ" dirty="0">
                <a:solidFill>
                  <a:srgbClr val="002060"/>
                </a:solidFill>
              </a:rPr>
              <a:t>Fragility fractures place a significant demand on NZ’s healthcare system, accounting for over </a:t>
            </a:r>
            <a:r>
              <a:rPr lang="en-NZ" b="1" u="sng" dirty="0">
                <a:solidFill>
                  <a:srgbClr val="002060"/>
                </a:solidFill>
              </a:rPr>
              <a:t>191,000 hospital bed days annually</a:t>
            </a:r>
            <a:r>
              <a:rPr lang="en-NZ" dirty="0">
                <a:solidFill>
                  <a:srgbClr val="002060"/>
                </a:solidFill>
              </a:rPr>
              <a:t>. </a:t>
            </a:r>
          </a:p>
          <a:p>
            <a:pPr marL="452438" indent="-452438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NZ" dirty="0">
                <a:solidFill>
                  <a:srgbClr val="002060"/>
                </a:solidFill>
              </a:rPr>
              <a:t>To put these numbers into perspective, if all fragility fracture patients in NZ were treated at a single hospital they would require </a:t>
            </a:r>
            <a:r>
              <a:rPr lang="en-NZ" b="1" u="sng" dirty="0">
                <a:solidFill>
                  <a:srgbClr val="002060"/>
                </a:solidFill>
              </a:rPr>
              <a:t>525 beds, the equivalent of NZ’s sixth largest hospital</a:t>
            </a:r>
            <a:r>
              <a:rPr lang="en-NZ" dirty="0">
                <a:solidFill>
                  <a:srgbClr val="002060"/>
                </a:solidFill>
              </a:rPr>
              <a:t>.</a:t>
            </a:r>
          </a:p>
          <a:p>
            <a:pPr marL="452438" indent="-452438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NZ" dirty="0">
                <a:solidFill>
                  <a:srgbClr val="002060"/>
                </a:solidFill>
              </a:rPr>
              <a:t>Similarly, a “Fragility Fractures and Falls Hospital” accommodating all such patients would need 843 beds, ranking as the third largest hospital in the nation.</a:t>
            </a:r>
          </a:p>
          <a:p>
            <a:pPr marL="452438" indent="-452438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en-NZ" dirty="0">
                <a:solidFill>
                  <a:srgbClr val="002060"/>
                </a:solidFill>
              </a:rPr>
              <a:t>In the absence of interventions, older adult fall and fracture consumption of health system resources has the potential to constrain the capacity of New Zealand’s health system so significantly, that </a:t>
            </a:r>
            <a:r>
              <a:rPr lang="en-NZ" b="1" u="sng" dirty="0">
                <a:solidFill>
                  <a:srgbClr val="002060"/>
                </a:solidFill>
              </a:rPr>
              <a:t>treatment and care for all other citizens presenting with illnesses and injuries could be negatively impacted.</a:t>
            </a:r>
          </a:p>
          <a:p>
            <a:pPr marL="452438" indent="-452438" defTabSz="861893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en-NZ" dirty="0">
                <a:solidFill>
                  <a:srgbClr val="002060"/>
                </a:solidFill>
              </a:rPr>
              <a:t>Evidence shows that up to </a:t>
            </a:r>
            <a:r>
              <a:rPr lang="en-NZ" b="1" dirty="0">
                <a:solidFill>
                  <a:srgbClr val="002060"/>
                </a:solidFill>
              </a:rPr>
              <a:t>30-40% of fragility fractures are preventable</a:t>
            </a:r>
          </a:p>
          <a:p>
            <a:pPr marL="452438" indent="-452438">
              <a:spcAft>
                <a:spcPts val="600"/>
              </a:spcAft>
              <a:buFont typeface="Arial" panose="020B0604020202020204" pitchFamily="34" charset="0"/>
              <a:buAutoNum type="arabicPeriod"/>
            </a:pPr>
            <a:endParaRPr lang="en-NZ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A00F9-080E-C1D4-CEEC-71172C40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173" r="10435"/>
          <a:stretch/>
        </p:blipFill>
        <p:spPr>
          <a:xfrm>
            <a:off x="7188741" y="1757779"/>
            <a:ext cx="4749497" cy="31496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9973ED3-CC86-400D-5734-562A2EADC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299" y="455003"/>
            <a:ext cx="12331545" cy="679604"/>
          </a:xfrm>
        </p:spPr>
        <p:txBody>
          <a:bodyPr>
            <a:noAutofit/>
          </a:bodyPr>
          <a:lstStyle/>
          <a:p>
            <a:r>
              <a:rPr lang="en-NZ" sz="3200" b="1" dirty="0"/>
              <a:t>Fragility </a:t>
            </a:r>
            <a:r>
              <a:rPr lang="en-NZ" sz="3200" b="1"/>
              <a:t>fractures - demand </a:t>
            </a:r>
            <a:r>
              <a:rPr lang="en-NZ" sz="3200" b="1" dirty="0"/>
              <a:t>on NZ’s healthcare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3730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B382F0-DBC7-B274-F1AF-991CA98066DA}"/>
              </a:ext>
            </a:extLst>
          </p:cNvPr>
          <p:cNvSpPr txBox="1"/>
          <p:nvPr/>
        </p:nvSpPr>
        <p:spPr>
          <a:xfrm>
            <a:off x="301354" y="788453"/>
            <a:ext cx="1158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FLS in New Zealand Bed Day Savings 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FY2024-25 to FY2028-29</a:t>
            </a:r>
            <a:endParaRPr lang="en-NZ" sz="32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B6353F-F7BF-C50D-3ACF-AAC878CB0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911082"/>
              </p:ext>
            </p:extLst>
          </p:nvPr>
        </p:nvGraphicFramePr>
        <p:xfrm>
          <a:off x="1621930" y="1659384"/>
          <a:ext cx="8446303" cy="510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48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0BAA-8519-8D90-D1FD-43036E94F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F7820-A589-B139-C8F7-486FAF29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96" y="963385"/>
            <a:ext cx="845932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40AD7-5408-C2F6-DA90-C10143C2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6F2929-1D8C-FF2C-4246-D0CA23D53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67596"/>
              </p:ext>
            </p:extLst>
          </p:nvPr>
        </p:nvGraphicFramePr>
        <p:xfrm>
          <a:off x="674290" y="719666"/>
          <a:ext cx="9452353" cy="7567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0311">
                  <a:extLst>
                    <a:ext uri="{9D8B030D-6E8A-4147-A177-3AD203B41FA5}">
                      <a16:colId xmlns:a16="http://schemas.microsoft.com/office/drawing/2014/main" val="1953171167"/>
                    </a:ext>
                  </a:extLst>
                </a:gridCol>
                <a:gridCol w="2252262">
                  <a:extLst>
                    <a:ext uri="{9D8B030D-6E8A-4147-A177-3AD203B41FA5}">
                      <a16:colId xmlns:a16="http://schemas.microsoft.com/office/drawing/2014/main" val="4201383942"/>
                    </a:ext>
                  </a:extLst>
                </a:gridCol>
                <a:gridCol w="2959780">
                  <a:extLst>
                    <a:ext uri="{9D8B030D-6E8A-4147-A177-3AD203B41FA5}">
                      <a16:colId xmlns:a16="http://schemas.microsoft.com/office/drawing/2014/main" val="1571659957"/>
                    </a:ext>
                  </a:extLst>
                </a:gridCol>
              </a:tblGrid>
              <a:tr h="756709">
                <a:tc>
                  <a:txBody>
                    <a:bodyPr/>
                    <a:lstStyle/>
                    <a:p>
                      <a:r>
                        <a:rPr lang="en-NZ" sz="2400" dirty="0"/>
                        <a:t>Measures Of Success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536337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2E4B75-2A2E-024A-05FC-1E18A0C6F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58253"/>
              </p:ext>
            </p:extLst>
          </p:nvPr>
        </p:nvGraphicFramePr>
        <p:xfrm>
          <a:off x="640926" y="3789922"/>
          <a:ext cx="9452355" cy="7567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558">
                  <a:extLst>
                    <a:ext uri="{9D8B030D-6E8A-4147-A177-3AD203B41FA5}">
                      <a16:colId xmlns:a16="http://schemas.microsoft.com/office/drawing/2014/main" val="249387309"/>
                    </a:ext>
                  </a:extLst>
                </a:gridCol>
                <a:gridCol w="2265528">
                  <a:extLst>
                    <a:ext uri="{9D8B030D-6E8A-4147-A177-3AD203B41FA5}">
                      <a16:colId xmlns:a16="http://schemas.microsoft.com/office/drawing/2014/main" val="1630438369"/>
                    </a:ext>
                  </a:extLst>
                </a:gridCol>
                <a:gridCol w="2934269">
                  <a:extLst>
                    <a:ext uri="{9D8B030D-6E8A-4147-A177-3AD203B41FA5}">
                      <a16:colId xmlns:a16="http://schemas.microsoft.com/office/drawing/2014/main" val="3998210351"/>
                    </a:ext>
                  </a:extLst>
                </a:gridCol>
              </a:tblGrid>
              <a:tr h="75670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NZ Coverage of FLS (covering 19 of 20 districts)</a:t>
                      </a:r>
                    </a:p>
                  </a:txBody>
                  <a:tcPr anchor="ctr">
                    <a:solidFill>
                      <a:srgbClr val="CBD2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anchor="ctr">
                    <a:solidFill>
                      <a:srgbClr val="CBD2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98%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8396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1A77FB-AF35-8D4D-79CE-B064CF20A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05982"/>
              </p:ext>
            </p:extLst>
          </p:nvPr>
        </p:nvGraphicFramePr>
        <p:xfrm>
          <a:off x="640926" y="1775413"/>
          <a:ext cx="9452355" cy="18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8224">
                  <a:extLst>
                    <a:ext uri="{9D8B030D-6E8A-4147-A177-3AD203B41FA5}">
                      <a16:colId xmlns:a16="http://schemas.microsoft.com/office/drawing/2014/main" val="2479598247"/>
                    </a:ext>
                  </a:extLst>
                </a:gridCol>
                <a:gridCol w="1965277">
                  <a:extLst>
                    <a:ext uri="{9D8B030D-6E8A-4147-A177-3AD203B41FA5}">
                      <a16:colId xmlns:a16="http://schemas.microsoft.com/office/drawing/2014/main" val="2161878494"/>
                    </a:ext>
                  </a:extLst>
                </a:gridCol>
                <a:gridCol w="2210938">
                  <a:extLst>
                    <a:ext uri="{9D8B030D-6E8A-4147-A177-3AD203B41FA5}">
                      <a16:colId xmlns:a16="http://schemas.microsoft.com/office/drawing/2014/main" val="1457601712"/>
                    </a:ext>
                  </a:extLst>
                </a:gridCol>
                <a:gridCol w="2947916">
                  <a:extLst>
                    <a:ext uri="{9D8B030D-6E8A-4147-A177-3AD203B41FA5}">
                      <a16:colId xmlns:a16="http://schemas.microsoft.com/office/drawing/2014/main" val="1841825743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IOF Accreditation</a:t>
                      </a:r>
                    </a:p>
                  </a:txBody>
                  <a:tcPr anchor="ctr"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Gold</a:t>
                      </a:r>
                    </a:p>
                  </a:txBody>
                  <a:tcPr anchor="ctr"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30226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7</a:t>
                      </a:r>
                    </a:p>
                  </a:txBody>
                  <a:tcPr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5434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2</a:t>
                      </a:r>
                    </a:p>
                  </a:txBody>
                  <a:tcPr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799032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1</a:t>
                      </a:r>
                    </a:p>
                  </a:txBody>
                  <a:tcPr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8065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DC0A4D-DEAE-885E-BC04-7FFB5533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17678"/>
              </p:ext>
            </p:extLst>
          </p:nvPr>
        </p:nvGraphicFramePr>
        <p:xfrm>
          <a:off x="640926" y="4735029"/>
          <a:ext cx="9485715" cy="46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16">
                  <a:extLst>
                    <a:ext uri="{9D8B030D-6E8A-4147-A177-3AD203B41FA5}">
                      <a16:colId xmlns:a16="http://schemas.microsoft.com/office/drawing/2014/main" val="235198198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1830147459"/>
                    </a:ext>
                  </a:extLst>
                </a:gridCol>
                <a:gridCol w="2947914">
                  <a:extLst>
                    <a:ext uri="{9D8B030D-6E8A-4147-A177-3AD203B41FA5}">
                      <a16:colId xmlns:a16="http://schemas.microsoft.com/office/drawing/2014/main" val="144263691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</a:p>
                  </a:txBody>
                  <a:tcPr anchor="ctr">
                    <a:solidFill>
                      <a:srgbClr val="CBD2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anchor="ctr">
                    <a:solidFill>
                      <a:srgbClr val="CBD2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3958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DCA976E-50A6-A4B0-AEB9-2FAEBCBBB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69109"/>
              </p:ext>
            </p:extLst>
          </p:nvPr>
        </p:nvGraphicFramePr>
        <p:xfrm>
          <a:off x="674287" y="5400224"/>
          <a:ext cx="9452354" cy="46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9855">
                  <a:extLst>
                    <a:ext uri="{9D8B030D-6E8A-4147-A177-3AD203B41FA5}">
                      <a16:colId xmlns:a16="http://schemas.microsoft.com/office/drawing/2014/main" val="524412953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3289059651"/>
                    </a:ext>
                  </a:extLst>
                </a:gridCol>
                <a:gridCol w="2947914">
                  <a:extLst>
                    <a:ext uri="{9D8B030D-6E8A-4147-A177-3AD203B41FA5}">
                      <a16:colId xmlns:a16="http://schemas.microsoft.com/office/drawing/2014/main" val="196914457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Adherence</a:t>
                      </a:r>
                    </a:p>
                  </a:txBody>
                  <a:tcPr anchor="ctr">
                    <a:solidFill>
                      <a:srgbClr val="CBD2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&gt;50%</a:t>
                      </a:r>
                    </a:p>
                  </a:txBody>
                  <a:tcPr anchor="ctr">
                    <a:solidFill>
                      <a:srgbClr val="CBD2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85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1271CF-016B-E26A-B42A-287BF528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90750"/>
              </p:ext>
            </p:extLst>
          </p:nvPr>
        </p:nvGraphicFramePr>
        <p:xfrm>
          <a:off x="674288" y="6080017"/>
          <a:ext cx="9452354" cy="46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6206">
                  <a:extLst>
                    <a:ext uri="{9D8B030D-6E8A-4147-A177-3AD203B41FA5}">
                      <a16:colId xmlns:a16="http://schemas.microsoft.com/office/drawing/2014/main" val="4004747546"/>
                    </a:ext>
                  </a:extLst>
                </a:gridCol>
                <a:gridCol w="2238233">
                  <a:extLst>
                    <a:ext uri="{9D8B030D-6E8A-4147-A177-3AD203B41FA5}">
                      <a16:colId xmlns:a16="http://schemas.microsoft.com/office/drawing/2014/main" val="1484436480"/>
                    </a:ext>
                  </a:extLst>
                </a:gridCol>
                <a:gridCol w="2947915">
                  <a:extLst>
                    <a:ext uri="{9D8B030D-6E8A-4147-A177-3AD203B41FA5}">
                      <a16:colId xmlns:a16="http://schemas.microsoft.com/office/drawing/2014/main" val="372878678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Refracture Tracker</a:t>
                      </a:r>
                    </a:p>
                  </a:txBody>
                  <a:tcPr anchor="ctr">
                    <a:solidFill>
                      <a:srgbClr val="CBD2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No target</a:t>
                      </a:r>
                    </a:p>
                  </a:txBody>
                  <a:tcPr anchor="ctr">
                    <a:solidFill>
                      <a:srgbClr val="CBD2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94:6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2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71B6C-9164-F9C0-68FB-403E2088A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9D1F64-FAF8-395E-6C3F-6BBECEAC2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935" y="1430175"/>
            <a:ext cx="10624647" cy="3632713"/>
          </a:xfrm>
        </p:spPr>
        <p:txBody>
          <a:bodyPr>
            <a:noAutofit/>
          </a:bodyPr>
          <a:lstStyle/>
          <a:p>
            <a:pPr algn="ctr"/>
            <a:r>
              <a:rPr lang="en-US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“Are We There Yet?” </a:t>
            </a:r>
          </a:p>
          <a:p>
            <a:pPr algn="ctr"/>
            <a:endParaRPr lang="en-US" sz="4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Quality Improvement Reflection</a:t>
            </a:r>
            <a:endParaRPr lang="en-NZ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NZ" sz="4800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217732"/>
      </p:ext>
    </p:extLst>
  </p:cSld>
  <p:clrMapOvr>
    <a:masterClrMapping/>
  </p:clrMapOvr>
</p:sld>
</file>

<file path=ppt/theme/theme1.xml><?xml version="1.0" encoding="utf-8"?>
<a:theme xmlns:a="http://schemas.openxmlformats.org/drawingml/2006/main" name="ACC Master Theme">
  <a:themeElements>
    <a:clrScheme name="ACC Colours">
      <a:dk1>
        <a:sysClr val="windowText" lastClr="000000"/>
      </a:dk1>
      <a:lt1>
        <a:sysClr val="window" lastClr="FFFFFF"/>
      </a:lt1>
      <a:dk2>
        <a:srgbClr val="005C90"/>
      </a:dk2>
      <a:lt2>
        <a:srgbClr val="E8E8E8"/>
      </a:lt2>
      <a:accent1>
        <a:srgbClr val="092C4D"/>
      </a:accent1>
      <a:accent2>
        <a:srgbClr val="005C90"/>
      </a:accent2>
      <a:accent3>
        <a:srgbClr val="007FB8"/>
      </a:accent3>
      <a:accent4>
        <a:srgbClr val="ABE7FF"/>
      </a:accent4>
      <a:accent5>
        <a:srgbClr val="CED5DB"/>
      </a:accent5>
      <a:accent6>
        <a:srgbClr val="EBEEF1"/>
      </a:accent6>
      <a:hlink>
        <a:srgbClr val="092C4D"/>
      </a:hlink>
      <a:folHlink>
        <a:srgbClr val="000000"/>
      </a:folHlink>
    </a:clrScheme>
    <a:fontScheme name="ACC Font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FE8E8C6-CF82-4FFA-9016-CE3442F8EADE}" vid="{61C1E7A2-D0F4-4F97-B673-D6D9D05B245A}"/>
    </a:ext>
  </a:extLst>
</a:theme>
</file>

<file path=ppt/theme/theme2.xml><?xml version="1.0" encoding="utf-8"?>
<a:theme xmlns:a="http://schemas.openxmlformats.org/drawingml/2006/main" name="Base Slides">
  <a:themeElements>
    <a:clrScheme name="ACC Colours">
      <a:dk1>
        <a:sysClr val="windowText" lastClr="000000"/>
      </a:dk1>
      <a:lt1>
        <a:sysClr val="window" lastClr="FFFFFF"/>
      </a:lt1>
      <a:dk2>
        <a:srgbClr val="005C90"/>
      </a:dk2>
      <a:lt2>
        <a:srgbClr val="E8E8E8"/>
      </a:lt2>
      <a:accent1>
        <a:srgbClr val="092C4D"/>
      </a:accent1>
      <a:accent2>
        <a:srgbClr val="005C90"/>
      </a:accent2>
      <a:accent3>
        <a:srgbClr val="007FB8"/>
      </a:accent3>
      <a:accent4>
        <a:srgbClr val="ABE7FF"/>
      </a:accent4>
      <a:accent5>
        <a:srgbClr val="CED5DB"/>
      </a:accent5>
      <a:accent6>
        <a:srgbClr val="EBEEF1"/>
      </a:accent6>
      <a:hlink>
        <a:srgbClr val="092C4D"/>
      </a:hlink>
      <a:folHlink>
        <a:srgbClr val="000000"/>
      </a:folHlink>
    </a:clrScheme>
    <a:fontScheme name="ACC Font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FE8E8C6-CF82-4FFA-9016-CE3442F8EADE}" vid="{51CCFA0C-58B9-4BB4-B6F7-421CBBB8D0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4cd6463f-6e53-4cd1-9a0e-90c0a9af422f" xsi:nil="true"/>
    <Templatetype xmlns="4cd6463f-6e53-4cd1-9a0e-90c0a9af422f" xsi:nil="true"/>
    <ACCreporttextonly_A4 xmlns="4cd6463f-6e53-4cd1-9a0e-90c0a9af422f">{"fileName":"Screenshot 2024-10-29 144225.png","serverRelativeUrl":"/sites/BrandandIdentity/SiteAssets/Lists/4cd6463f-6e53-4cd1-9a0e-90c0a9af422f/Screenshot%202024-10-29%20144225.png","id":"40aa7125-2339-4c50-9e57-97077fbc5ffe","serverUrl":"https://accnz.sharepoint.com","thumbnailRenderer":null}</ACCreporttextonly_A4>
    <SharedWithUsers xmlns="e12772e1-95b2-4a63-86ad-065a72b79dbd">
      <UserInfo>
        <DisplayName/>
        <AccountId xsi:nil="true"/>
        <AccountType/>
      </UserInfo>
    </SharedWithUsers>
    <_dlc_DocId xmlns="e12772e1-95b2-4a63-86ad-065a72b79dbd">ACCDOC-666615040-101</_dlc_DocId>
    <_dlc_DocIdUrl xmlns="e12772e1-95b2-4a63-86ad-065a72b79dbd">
      <Url>https://accnz.sharepoint.com/sites/BrandandIdentity/_layouts/15/DocIdRedir.aspx?ID=ACCDOC-666615040-101</Url>
      <Description>ACCDOC-666615040-101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2E7EA8EAEA2498FE95A8026EA0026" ma:contentTypeVersion="12" ma:contentTypeDescription="Create a new document." ma:contentTypeScope="" ma:versionID="7e19efe04d2f3f7f13f1e8f9ec652b69">
  <xsd:schema xmlns:xsd="http://www.w3.org/2001/XMLSchema" xmlns:xs="http://www.w3.org/2001/XMLSchema" xmlns:p="http://schemas.microsoft.com/office/2006/metadata/properties" xmlns:ns2="4cd6463f-6e53-4cd1-9a0e-90c0a9af422f" xmlns:ns3="e12772e1-95b2-4a63-86ad-065a72b79dbd" targetNamespace="http://schemas.microsoft.com/office/2006/metadata/properties" ma:root="true" ma:fieldsID="3ddf7e3f4846630eeaac8257434d3573" ns2:_="" ns3:_="">
    <xsd:import namespace="4cd6463f-6e53-4cd1-9a0e-90c0a9af422f"/>
    <xsd:import namespace="e12772e1-95b2-4a63-86ad-065a72b79d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ACCreporttextonly_A4" minOccurs="0"/>
                <xsd:element ref="ns2:MediaServiceAutoKeyPoints" minOccurs="0"/>
                <xsd:element ref="ns2:MediaServiceKeyPoints" minOccurs="0"/>
                <xsd:element ref="ns2:Templatetype" minOccurs="0"/>
                <xsd:element ref="ns2:Note" minOccurs="0"/>
                <xsd:element ref="ns2:MediaServiceObjectDetectorVersions" minOccurs="0"/>
                <xsd:element ref="ns2:MediaServiceSearch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6463f-6e53-4cd1-9a0e-90c0a9af42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CCreporttextonly_A4" ma:index="12" nillable="true" ma:displayName="Thumbnail" ma:format="Thumbnail" ma:internalName="ACCreporttextonly_A4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mplatetype" ma:index="15" nillable="true" ma:displayName="Template type" ma:format="Dropdown" ma:internalName="Templatetype">
      <xsd:simpleType>
        <xsd:restriction base="dms:Choice">
          <xsd:enumeration value="Ministerial template"/>
          <xsd:enumeration value="Choice 2"/>
          <xsd:enumeration value="Choice 3"/>
        </xsd:restriction>
      </xsd:simpleType>
    </xsd:element>
    <xsd:element name="Note" ma:index="16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772e1-95b2-4a63-86ad-065a72b79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142A8FB-0830-42B9-A5B5-7A6FDD180F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2F75BC-C45B-4A1A-884A-95B73C9FB7F9}">
  <ds:schemaRefs>
    <ds:schemaRef ds:uri="http://schemas.microsoft.com/office/2006/documentManagement/types"/>
    <ds:schemaRef ds:uri="http://purl.org/dc/terms/"/>
    <ds:schemaRef ds:uri="http://purl.org/dc/elements/1.1/"/>
    <ds:schemaRef ds:uri="e12772e1-95b2-4a63-86ad-065a72b79dbd"/>
    <ds:schemaRef ds:uri="http://schemas.microsoft.com/office/infopath/2007/PartnerControls"/>
    <ds:schemaRef ds:uri="http://purl.org/dc/dcmitype/"/>
    <ds:schemaRef ds:uri="4cd6463f-6e53-4cd1-9a0e-90c0a9af422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B4ABAA-EC87-42EC-8B70-F667C848BB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d6463f-6e53-4cd1-9a0e-90c0a9af422f"/>
    <ds:schemaRef ds:uri="e12772e1-95b2-4a63-86ad-065a72b79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7911C20-8716-4A97-8ED6-0628AE5C9DA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16 9  Blue_english only</Template>
  <TotalTime>13049</TotalTime>
  <Words>498</Words>
  <Application>Microsoft Office PowerPoint</Application>
  <PresentationFormat>Widescreen</PresentationFormat>
  <Paragraphs>85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Aptos Light</vt:lpstr>
      <vt:lpstr>Aptos SemiBold</vt:lpstr>
      <vt:lpstr>Arial</vt:lpstr>
      <vt:lpstr>Arial Black</vt:lpstr>
      <vt:lpstr>Calibri</vt:lpstr>
      <vt:lpstr>ACC Master Theme</vt:lpstr>
      <vt:lpstr>Base Slides</vt:lpstr>
      <vt:lpstr>PowerPoint Presentation</vt:lpstr>
      <vt:lpstr>PowerPoint Presentation</vt:lpstr>
      <vt:lpstr>The Growing Health Burden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Approach </vt:lpstr>
      <vt:lpstr>PowerPoint Presentation</vt:lpstr>
    </vt:vector>
  </TitlesOfParts>
  <Company>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Brent Miskimmin</dc:creator>
  <cp:lastModifiedBy>Brent Miskimmin</cp:lastModifiedBy>
  <cp:revision>6</cp:revision>
  <dcterms:created xsi:type="dcterms:W3CDTF">2025-05-01T02:55:11Z</dcterms:created>
  <dcterms:modified xsi:type="dcterms:W3CDTF">2025-05-13T05:34:25Z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Date">
    <vt:filetime>2024-07-18T10:00:00Z</vt:filetime>
  </property>
  <property fmtid="{D5CDD505-2E9C-101B-9397-08002B2CF9AE}" pid="3" name="ContentTypeId">
    <vt:lpwstr>0x0101002E62E7EA8EAEA2498FE95A8026EA0026</vt:lpwstr>
  </property>
  <property fmtid="{D5CDD505-2E9C-101B-9397-08002B2CF9AE}" pid="4" name="MediaServiceImageTags">
    <vt:lpwstr/>
  </property>
  <property fmtid="{D5CDD505-2E9C-101B-9397-08002B2CF9AE}" pid="5" name="MSIP_Label_e6cd0942-8d27-4cf6-a327-a2a5798e4a3f_Enabled">
    <vt:lpwstr>true</vt:lpwstr>
  </property>
  <property fmtid="{D5CDD505-2E9C-101B-9397-08002B2CF9AE}" pid="6" name="MSIP_Label_e6cd0942-8d27-4cf6-a327-a2a5798e4a3f_SetDate">
    <vt:lpwstr>2024-08-30T02:11:26Z</vt:lpwstr>
  </property>
  <property fmtid="{D5CDD505-2E9C-101B-9397-08002B2CF9AE}" pid="7" name="MSIP_Label_e6cd0942-8d27-4cf6-a327-a2a5798e4a3f_Method">
    <vt:lpwstr>Privileged</vt:lpwstr>
  </property>
  <property fmtid="{D5CDD505-2E9C-101B-9397-08002B2CF9AE}" pid="8" name="MSIP_Label_e6cd0942-8d27-4cf6-a327-a2a5798e4a3f_Name">
    <vt:lpwstr>UNCLASSIFIED</vt:lpwstr>
  </property>
  <property fmtid="{D5CDD505-2E9C-101B-9397-08002B2CF9AE}" pid="9" name="MSIP_Label_e6cd0942-8d27-4cf6-a327-a2a5798e4a3f_SiteId">
    <vt:lpwstr>8506768f-a7d1-475b-901c-fc1c222f496a</vt:lpwstr>
  </property>
  <property fmtid="{D5CDD505-2E9C-101B-9397-08002B2CF9AE}" pid="10" name="MSIP_Label_e6cd0942-8d27-4cf6-a327-a2a5798e4a3f_ActionId">
    <vt:lpwstr>dddd0578-f969-4796-88a1-d4378bf5aa61</vt:lpwstr>
  </property>
  <property fmtid="{D5CDD505-2E9C-101B-9397-08002B2CF9AE}" pid="11" name="MSIP_Label_e6cd0942-8d27-4cf6-a327-a2a5798e4a3f_ContentBits">
    <vt:lpwstr>0</vt:lpwstr>
  </property>
  <property fmtid="{D5CDD505-2E9C-101B-9397-08002B2CF9AE}" pid="12" name="Order">
    <vt:r8>3914300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_dlc_DocIdItemGuid">
    <vt:lpwstr>0cc2859c-7015-4ac7-a4a2-b83951f24ce7</vt:lpwstr>
  </property>
</Properties>
</file>