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63"/>
      <p:bold r:id="rId64"/>
    </p:embeddedFont>
    <p:embeddedFont>
      <p:font typeface="Arimo" panose="020B0604020202020204" charset="0"/>
      <p:regular r:id="rId65"/>
      <p:bold r:id="rId66"/>
      <p:italic r:id="rId67"/>
      <p:boldItalic r:id="rId68"/>
    </p:embeddedFont>
    <p:embeddedFont>
      <p:font typeface="Roboto" panose="02000000000000000000" pitchFamily="2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5" roundtripDataSignature="AMtx7mihnpZbI433g0O7AjzE0rvgo0uB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E62FDB-1B8C-4702-B00E-487FD092D5C8}" v="1" dt="2025-05-07T03:03:17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N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NZ"/>
              <a:t>Amy- PD</a:t>
            </a:r>
            <a:endParaRPr/>
          </a:p>
        </p:txBody>
      </p:sp>
      <p:sp>
        <p:nvSpPr>
          <p:cNvPr id="413" name="Google Shape;413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NZ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NZ"/>
              <a:t>Amy- PD</a:t>
            </a:r>
            <a:endParaRPr/>
          </a:p>
        </p:txBody>
      </p:sp>
      <p:sp>
        <p:nvSpPr>
          <p:cNvPr id="425" name="Google Shape;42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NZ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NZ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3" name="Google Shape;53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7" name="Google Shape;70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5" name="Google Shape;7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2" name="Google Shape;72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4" name="Google Shape;74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0" name="Google Shape;75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7" name="Google Shape;76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6" name="Google Shape;7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2" name="Google Shape;79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0" name="Google Shape;80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NZ"/>
              <a:t>60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6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6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62"/>
          <p:cNvSpPr txBox="1">
            <a:spLocks noGrp="1"/>
          </p:cNvSpPr>
          <p:nvPr>
            <p:ph type="sldNum" idx="12"/>
          </p:nvPr>
        </p:nvSpPr>
        <p:spPr>
          <a:xfrm>
            <a:off x="3047594" y="454404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7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7" name="Google Shape;67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7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4" name="Google Shape;74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4"/>
          <p:cNvSpPr txBox="1">
            <a:spLocks noGrp="1"/>
          </p:cNvSpPr>
          <p:nvPr>
            <p:ph type="body" idx="1"/>
          </p:nvPr>
        </p:nvSpPr>
        <p:spPr>
          <a:xfrm rot="5400000">
            <a:off x="3113485" y="-1115615"/>
            <a:ext cx="2917031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5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">
  <p:cSld name="Title and Content ">
    <p:bg>
      <p:bgPr>
        <a:blipFill rotWithShape="1">
          <a:blip r:embed="rId2">
            <a:alphaModFix/>
          </a:blip>
          <a:tile tx="-812800" ty="-19050" sx="100000" sy="91000" flip="none" algn="tl"/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3"/>
          <p:cNvSpPr txBox="1">
            <a:spLocks noGrp="1"/>
          </p:cNvSpPr>
          <p:nvPr>
            <p:ph type="title"/>
          </p:nvPr>
        </p:nvSpPr>
        <p:spPr>
          <a:xfrm>
            <a:off x="628650" y="484261"/>
            <a:ext cx="78867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3"/>
          <p:cNvSpPr txBox="1">
            <a:spLocks noGrp="1"/>
          </p:cNvSpPr>
          <p:nvPr>
            <p:ph type="body" idx="1"/>
          </p:nvPr>
        </p:nvSpPr>
        <p:spPr>
          <a:xfrm>
            <a:off x="628650" y="1137805"/>
            <a:ext cx="7886700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divide ">
  <p:cSld name="Quote/divide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4"/>
          <p:cNvSpPr txBox="1">
            <a:spLocks noGrp="1"/>
          </p:cNvSpPr>
          <p:nvPr>
            <p:ph type="title"/>
          </p:nvPr>
        </p:nvSpPr>
        <p:spPr>
          <a:xfrm>
            <a:off x="4278368" y="444212"/>
            <a:ext cx="4505820" cy="73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4"/>
          <p:cNvSpPr txBox="1">
            <a:spLocks noGrp="1"/>
          </p:cNvSpPr>
          <p:nvPr>
            <p:ph type="body" idx="1"/>
          </p:nvPr>
        </p:nvSpPr>
        <p:spPr>
          <a:xfrm>
            <a:off x="473939" y="374073"/>
            <a:ext cx="3460173" cy="439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9" name="Google Shape;29;p64"/>
          <p:cNvSpPr txBox="1">
            <a:spLocks noGrp="1"/>
          </p:cNvSpPr>
          <p:nvPr>
            <p:ph type="body" idx="2"/>
          </p:nvPr>
        </p:nvSpPr>
        <p:spPr>
          <a:xfrm>
            <a:off x="4278457" y="1137805"/>
            <a:ext cx="4504460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5"/>
          <p:cNvSpPr txBox="1">
            <a:spLocks noGrp="1"/>
          </p:cNvSpPr>
          <p:nvPr>
            <p:ph type="sldNum" idx="12"/>
          </p:nvPr>
        </p:nvSpPr>
        <p:spPr>
          <a:xfrm>
            <a:off x="628650" y="464780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9735" y="1432886"/>
            <a:ext cx="6489833" cy="243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20567" y="4506281"/>
            <a:ext cx="1494833" cy="559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8" name="Google Shape;48;p6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6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/>
          <p:nvPr/>
        </p:nvSpPr>
        <p:spPr>
          <a:xfrm>
            <a:off x="0" y="-140080"/>
            <a:ext cx="9190662" cy="5278003"/>
          </a:xfrm>
          <a:prstGeom prst="rect">
            <a:avLst/>
          </a:prstGeom>
          <a:solidFill>
            <a:srgbClr val="F0EE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6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-5577"/>
            <a:ext cx="207002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61"/>
          <p:cNvSpPr txBox="1">
            <a:spLocks noGrp="1"/>
          </p:cNvSpPr>
          <p:nvPr>
            <p:ph type="sldNum" idx="12"/>
          </p:nvPr>
        </p:nvSpPr>
        <p:spPr>
          <a:xfrm>
            <a:off x="628650" y="464780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" name="Google Shape;15;p6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20567" y="4506281"/>
            <a:ext cx="1494833" cy="55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61" descr="A close up of a logo&#10;&#10;AI-generated content may be incorrect."/>
          <p:cNvPicPr preferRelativeResize="0"/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378380" y="4603417"/>
            <a:ext cx="1750699" cy="3626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pngimg.com/png/73750-emoticon-cute-sadness-smiley-sad-free-transparent-image-hq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House_(Season_4)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717765" y="1083435"/>
            <a:ext cx="6753497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NZ"/>
              <a:t>Fracture Fest: </a:t>
            </a:r>
            <a:br>
              <a:rPr lang="en-NZ"/>
            </a:br>
            <a:r>
              <a:rPr lang="en-NZ" sz="3100"/>
              <a:t>Quality Improvement - What is it and what does it mean?</a:t>
            </a:r>
            <a:br>
              <a:rPr lang="en-NZ" sz="3100"/>
            </a:br>
            <a:br>
              <a:rPr lang="en-NZ" sz="3100"/>
            </a:br>
            <a:r>
              <a:rPr lang="en-NZ" sz="2000"/>
              <a:t>15 May 2025</a:t>
            </a:r>
            <a:endParaRPr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1717765" y="28092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NZ"/>
              <a:t>Harminder Gill, </a:t>
            </a:r>
            <a:r>
              <a:rPr lang="en-NZ" sz="1200"/>
              <a:t>CNS Quality Improvement ONZ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NZ"/>
              <a:t>Ian Hutchby, </a:t>
            </a:r>
            <a:r>
              <a:rPr lang="en-NZ" sz="1200"/>
              <a:t>Improvement and Innovation Training Manager, Te Whatu Ora Improve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>
            <a:spLocks noGrp="1"/>
          </p:cNvSpPr>
          <p:nvPr>
            <p:ph type="title"/>
          </p:nvPr>
        </p:nvSpPr>
        <p:spPr>
          <a:xfrm>
            <a:off x="1349491" y="257330"/>
            <a:ext cx="667320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 dirty="0">
                <a:solidFill>
                  <a:srgbClr val="002060"/>
                </a:solidFill>
              </a:rPr>
              <a:t>2 Types of knowledge</a:t>
            </a:r>
            <a:endParaRPr dirty="0"/>
          </a:p>
        </p:txBody>
      </p:sp>
      <p:sp>
        <p:nvSpPr>
          <p:cNvPr id="160" name="Google Shape;160;p10"/>
          <p:cNvSpPr/>
          <p:nvPr/>
        </p:nvSpPr>
        <p:spPr>
          <a:xfrm>
            <a:off x="1565504" y="1166556"/>
            <a:ext cx="2700300" cy="2412268"/>
          </a:xfrm>
          <a:prstGeom prst="rect">
            <a:avLst/>
          </a:prstGeom>
          <a:solidFill>
            <a:srgbClr val="0070C0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Subject Matter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>
            <a:off x="5022746" y="2049236"/>
            <a:ext cx="2700300" cy="2448272"/>
          </a:xfrm>
          <a:prstGeom prst="rect">
            <a:avLst/>
          </a:prstGeom>
          <a:solidFill>
            <a:srgbClr val="FF0000">
              <a:alpha val="4941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Profound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(Improvement Science)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/>
          <p:nvPr/>
        </p:nvSpPr>
        <p:spPr>
          <a:xfrm>
            <a:off x="1565504" y="1166556"/>
            <a:ext cx="2700300" cy="2412268"/>
          </a:xfrm>
          <a:prstGeom prst="rect">
            <a:avLst/>
          </a:prstGeom>
          <a:solidFill>
            <a:srgbClr val="0070C0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Subject Matter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4727448" y="1682496"/>
            <a:ext cx="369571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Subject matter expertise without Profound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Improvement is ad hoc at best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9;p10">
            <a:extLst>
              <a:ext uri="{FF2B5EF4-FFF2-40B4-BE49-F238E27FC236}">
                <a16:creationId xmlns:a16="http://schemas.microsoft.com/office/drawing/2014/main" id="{8B679A21-17EB-E4A8-6A08-D74C7D0BF1A5}"/>
              </a:ext>
            </a:extLst>
          </p:cNvPr>
          <p:cNvSpPr txBox="1">
            <a:spLocks/>
          </p:cNvSpPr>
          <p:nvPr/>
        </p:nvSpPr>
        <p:spPr>
          <a:xfrm>
            <a:off x="1349491" y="257330"/>
            <a:ext cx="667320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2060"/>
              </a:buClr>
              <a:buSzPts val="3300"/>
            </a:pPr>
            <a:r>
              <a:rPr lang="en-NZ">
                <a:solidFill>
                  <a:srgbClr val="002060"/>
                </a:solidFill>
              </a:rPr>
              <a:t>2 Types of knowledge</a:t>
            </a:r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/>
          <p:nvPr/>
        </p:nvSpPr>
        <p:spPr>
          <a:xfrm>
            <a:off x="5022746" y="2049236"/>
            <a:ext cx="2700300" cy="2448272"/>
          </a:xfrm>
          <a:prstGeom prst="rect">
            <a:avLst/>
          </a:prstGeom>
          <a:solidFill>
            <a:srgbClr val="FF0000">
              <a:alpha val="4941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Profound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(Improvement Science)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1480022" y="1610817"/>
            <a:ext cx="30919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Profound knowledge without subject matter expertise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 the right thing being improved?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 it practical?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9;p10">
            <a:extLst>
              <a:ext uri="{FF2B5EF4-FFF2-40B4-BE49-F238E27FC236}">
                <a16:creationId xmlns:a16="http://schemas.microsoft.com/office/drawing/2014/main" id="{942D3C29-59E5-EDC7-F6EE-C26383F46B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9491" y="257330"/>
            <a:ext cx="667320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 dirty="0">
                <a:solidFill>
                  <a:srgbClr val="002060"/>
                </a:solidFill>
              </a:rPr>
              <a:t>2 Types of knowledge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/>
          <p:nvPr/>
        </p:nvSpPr>
        <p:spPr>
          <a:xfrm>
            <a:off x="1565504" y="1166556"/>
            <a:ext cx="2700300" cy="2412268"/>
          </a:xfrm>
          <a:prstGeom prst="rect">
            <a:avLst/>
          </a:prstGeom>
          <a:solidFill>
            <a:srgbClr val="0070C0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Subject Matter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/>
          <p:nvPr/>
        </p:nvSpPr>
        <p:spPr>
          <a:xfrm>
            <a:off x="5022746" y="2049236"/>
            <a:ext cx="2700300" cy="2448272"/>
          </a:xfrm>
          <a:prstGeom prst="rect">
            <a:avLst/>
          </a:prstGeom>
          <a:solidFill>
            <a:srgbClr val="FF0000">
              <a:alpha val="4941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Profound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(Improvement Science)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9;p10">
            <a:extLst>
              <a:ext uri="{FF2B5EF4-FFF2-40B4-BE49-F238E27FC236}">
                <a16:creationId xmlns:a16="http://schemas.microsoft.com/office/drawing/2014/main" id="{235EAAE6-8D57-765A-524C-A010E5A53B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9491" y="257330"/>
            <a:ext cx="667320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 dirty="0">
                <a:solidFill>
                  <a:srgbClr val="002060"/>
                </a:solidFill>
              </a:rPr>
              <a:t>2 Types of knowledge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/>
          <p:nvPr/>
        </p:nvSpPr>
        <p:spPr>
          <a:xfrm>
            <a:off x="2723253" y="1299249"/>
            <a:ext cx="2700300" cy="2412268"/>
          </a:xfrm>
          <a:prstGeom prst="rect">
            <a:avLst/>
          </a:prstGeom>
          <a:solidFill>
            <a:srgbClr val="0070C0">
              <a:alpha val="50588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Subject Matter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"/>
          <p:cNvSpPr/>
          <p:nvPr/>
        </p:nvSpPr>
        <p:spPr>
          <a:xfrm>
            <a:off x="3702765" y="1879629"/>
            <a:ext cx="2700300" cy="2448272"/>
          </a:xfrm>
          <a:prstGeom prst="rect">
            <a:avLst/>
          </a:prstGeom>
          <a:solidFill>
            <a:srgbClr val="FF0000">
              <a:alpha val="4941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Profound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(Improvement Science)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>
            <a:off x="3702765" y="1879628"/>
            <a:ext cx="1717268" cy="1814843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Improvement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9;p10">
            <a:extLst>
              <a:ext uri="{FF2B5EF4-FFF2-40B4-BE49-F238E27FC236}">
                <a16:creationId xmlns:a16="http://schemas.microsoft.com/office/drawing/2014/main" id="{24DB499C-060A-67EE-8099-C86619AD94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9491" y="257330"/>
            <a:ext cx="667320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 dirty="0">
                <a:solidFill>
                  <a:srgbClr val="002060"/>
                </a:solidFill>
              </a:rPr>
              <a:t>2 Types of knowledge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/>
          <p:nvPr/>
        </p:nvSpPr>
        <p:spPr>
          <a:xfrm>
            <a:off x="3702765" y="1879629"/>
            <a:ext cx="2700300" cy="2448272"/>
          </a:xfrm>
          <a:prstGeom prst="rect">
            <a:avLst/>
          </a:prstGeom>
          <a:solidFill>
            <a:srgbClr val="FF0000">
              <a:alpha val="4941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Profound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NZ" sz="15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(Improvement Science)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9;p10">
            <a:extLst>
              <a:ext uri="{FF2B5EF4-FFF2-40B4-BE49-F238E27FC236}">
                <a16:creationId xmlns:a16="http://schemas.microsoft.com/office/drawing/2014/main" id="{2D2AD9EA-2703-2471-81D5-A376B93D65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9491" y="257330"/>
            <a:ext cx="667320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 dirty="0">
                <a:solidFill>
                  <a:srgbClr val="002060"/>
                </a:solidFill>
              </a:rPr>
              <a:t>2 Types of knowledge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/>
          <p:nvPr/>
        </p:nvSpPr>
        <p:spPr>
          <a:xfrm>
            <a:off x="2740914" y="1075461"/>
            <a:ext cx="3662172" cy="3778758"/>
          </a:xfrm>
          <a:prstGeom prst="ellipse">
            <a:avLst/>
          </a:prstGeom>
          <a:solidFill>
            <a:schemeClr val="lt1"/>
          </a:solidFill>
          <a:ln w="1079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6"/>
          <p:cNvSpPr/>
          <p:nvPr/>
        </p:nvSpPr>
        <p:spPr>
          <a:xfrm>
            <a:off x="3503225" y="1099553"/>
            <a:ext cx="2137550" cy="2045863"/>
          </a:xfrm>
          <a:prstGeom prst="ellipse">
            <a:avLst/>
          </a:prstGeom>
          <a:solidFill>
            <a:schemeClr val="accent1">
              <a:alpha val="33333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6"/>
          <p:cNvSpPr/>
          <p:nvPr/>
        </p:nvSpPr>
        <p:spPr>
          <a:xfrm>
            <a:off x="3545516" y="2753321"/>
            <a:ext cx="2137550" cy="2045863"/>
          </a:xfrm>
          <a:prstGeom prst="ellipse">
            <a:avLst/>
          </a:prstGeom>
          <a:solidFill>
            <a:srgbClr val="7030A0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6"/>
          <p:cNvSpPr/>
          <p:nvPr/>
        </p:nvSpPr>
        <p:spPr>
          <a:xfrm>
            <a:off x="2747828" y="1941909"/>
            <a:ext cx="2137550" cy="2045863"/>
          </a:xfrm>
          <a:prstGeom prst="ellipse">
            <a:avLst/>
          </a:prstGeom>
          <a:solidFill>
            <a:srgbClr val="00B050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3847976" y="1491453"/>
            <a:ext cx="153263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Appreciation for a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3918552" y="4196055"/>
            <a:ext cx="130689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Psychology of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2864010" y="2753320"/>
            <a:ext cx="8435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Theory of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6"/>
          <p:cNvSpPr/>
          <p:nvPr/>
        </p:nvSpPr>
        <p:spPr>
          <a:xfrm>
            <a:off x="4252894" y="1926437"/>
            <a:ext cx="2137550" cy="2045863"/>
          </a:xfrm>
          <a:prstGeom prst="ellipse">
            <a:avLst/>
          </a:prstGeom>
          <a:solidFill>
            <a:srgbClr val="FF0000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5497774" y="2753000"/>
            <a:ext cx="912226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Knowledge of Variation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9;p10">
            <a:extLst>
              <a:ext uri="{FF2B5EF4-FFF2-40B4-BE49-F238E27FC236}">
                <a16:creationId xmlns:a16="http://schemas.microsoft.com/office/drawing/2014/main" id="{C6235523-C955-D8AB-FDA3-306B7930B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9491" y="257330"/>
            <a:ext cx="667320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 dirty="0">
                <a:solidFill>
                  <a:srgbClr val="002060"/>
                </a:solidFill>
              </a:rPr>
              <a:t>2 Types of knowledge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>
            <a:spLocks noGrp="1"/>
          </p:cNvSpPr>
          <p:nvPr>
            <p:ph type="body" idx="1"/>
          </p:nvPr>
        </p:nvSpPr>
        <p:spPr>
          <a:xfrm>
            <a:off x="1289019" y="295696"/>
            <a:ext cx="3174773" cy="439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NZ">
                <a:solidFill>
                  <a:schemeClr val="dk1"/>
                </a:solidFill>
              </a:rPr>
              <a:t>Systems Thinking</a:t>
            </a:r>
            <a:endParaRPr/>
          </a:p>
        </p:txBody>
      </p:sp>
      <p:sp>
        <p:nvSpPr>
          <p:cNvPr id="216" name="Google Shape;216;p17"/>
          <p:cNvSpPr/>
          <p:nvPr/>
        </p:nvSpPr>
        <p:spPr>
          <a:xfrm>
            <a:off x="4798314" y="762796"/>
            <a:ext cx="3662172" cy="3778758"/>
          </a:xfrm>
          <a:prstGeom prst="ellipse">
            <a:avLst/>
          </a:prstGeom>
          <a:solidFill>
            <a:schemeClr val="lt1"/>
          </a:solidFill>
          <a:ln w="1079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5560625" y="786888"/>
            <a:ext cx="2137550" cy="2045863"/>
          </a:xfrm>
          <a:prstGeom prst="ellipse">
            <a:avLst/>
          </a:prstGeom>
          <a:solidFill>
            <a:schemeClr val="accent1">
              <a:alpha val="33333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7"/>
          <p:cNvSpPr/>
          <p:nvPr/>
        </p:nvSpPr>
        <p:spPr>
          <a:xfrm>
            <a:off x="5602916" y="2440656"/>
            <a:ext cx="2137550" cy="2045863"/>
          </a:xfrm>
          <a:prstGeom prst="ellipse">
            <a:avLst/>
          </a:prstGeom>
          <a:solidFill>
            <a:srgbClr val="D8D8D8">
              <a:alpha val="1647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7"/>
          <p:cNvSpPr/>
          <p:nvPr/>
        </p:nvSpPr>
        <p:spPr>
          <a:xfrm>
            <a:off x="4805228" y="1629243"/>
            <a:ext cx="2137550" cy="2045863"/>
          </a:xfrm>
          <a:prstGeom prst="ellipse">
            <a:avLst/>
          </a:prstGeom>
          <a:solidFill>
            <a:srgbClr val="D8D8D8">
              <a:alpha val="1647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7"/>
          <p:cNvSpPr txBox="1"/>
          <p:nvPr/>
        </p:nvSpPr>
        <p:spPr>
          <a:xfrm>
            <a:off x="5905376" y="1178788"/>
            <a:ext cx="153263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Appreciation for a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7"/>
          <p:cNvSpPr txBox="1"/>
          <p:nvPr/>
        </p:nvSpPr>
        <p:spPr>
          <a:xfrm>
            <a:off x="5975952" y="3883390"/>
            <a:ext cx="130689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Psychology of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4921410" y="2440655"/>
            <a:ext cx="8435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Theory of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7"/>
          <p:cNvSpPr/>
          <p:nvPr/>
        </p:nvSpPr>
        <p:spPr>
          <a:xfrm>
            <a:off x="6310294" y="1613772"/>
            <a:ext cx="2137550" cy="2045863"/>
          </a:xfrm>
          <a:prstGeom prst="ellipse">
            <a:avLst/>
          </a:prstGeom>
          <a:solidFill>
            <a:srgbClr val="D8D8D8">
              <a:alpha val="1647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7"/>
          <p:cNvSpPr txBox="1"/>
          <p:nvPr/>
        </p:nvSpPr>
        <p:spPr>
          <a:xfrm>
            <a:off x="7555174" y="2440335"/>
            <a:ext cx="89267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Knowledge of Variation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18"/>
          <p:cNvGrpSpPr/>
          <p:nvPr/>
        </p:nvGrpSpPr>
        <p:grpSpPr>
          <a:xfrm>
            <a:off x="2554319" y="1348399"/>
            <a:ext cx="4035359" cy="2845474"/>
            <a:chOff x="-1" y="0"/>
            <a:chExt cx="4035359" cy="2845474"/>
          </a:xfrm>
        </p:grpSpPr>
        <p:sp>
          <p:nvSpPr>
            <p:cNvPr id="243" name="Google Shape;243;p18"/>
            <p:cNvSpPr/>
            <p:nvPr/>
          </p:nvSpPr>
          <p:spPr>
            <a:xfrm rot="-5400000">
              <a:off x="297470" y="-297470"/>
              <a:ext cx="1422737" cy="2017679"/>
            </a:xfrm>
            <a:prstGeom prst="round1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8"/>
            <p:cNvSpPr txBox="1"/>
            <p:nvPr/>
          </p:nvSpPr>
          <p:spPr>
            <a:xfrm>
              <a:off x="-1" y="1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Complex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2017679" y="0"/>
              <a:ext cx="2017679" cy="1422737"/>
            </a:xfrm>
            <a:prstGeom prst="round1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8"/>
            <p:cNvSpPr txBox="1"/>
            <p:nvPr/>
          </p:nvSpPr>
          <p:spPr>
            <a:xfrm>
              <a:off x="2017679" y="0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Complicated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8"/>
            <p:cNvSpPr/>
            <p:nvPr/>
          </p:nvSpPr>
          <p:spPr>
            <a:xfrm rot="10800000">
              <a:off x="0" y="1422737"/>
              <a:ext cx="2017679" cy="1422737"/>
            </a:xfrm>
            <a:prstGeom prst="round1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8"/>
            <p:cNvSpPr txBox="1"/>
            <p:nvPr/>
          </p:nvSpPr>
          <p:spPr>
            <a:xfrm>
              <a:off x="0" y="1778421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Chaotic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8"/>
            <p:cNvSpPr/>
            <p:nvPr/>
          </p:nvSpPr>
          <p:spPr>
            <a:xfrm rot="5400000">
              <a:off x="2315149" y="1125266"/>
              <a:ext cx="1422737" cy="2017679"/>
            </a:xfrm>
            <a:prstGeom prst="round1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8"/>
            <p:cNvSpPr txBox="1"/>
            <p:nvPr/>
          </p:nvSpPr>
          <p:spPr>
            <a:xfrm>
              <a:off x="2017678" y="1778421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Simple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1412375" y="1067053"/>
              <a:ext cx="1210607" cy="711368"/>
            </a:xfrm>
            <a:prstGeom prst="roundRect">
              <a:avLst>
                <a:gd name="adj" fmla="val 16667"/>
              </a:avLst>
            </a:prstGeom>
            <a:solidFill>
              <a:srgbClr val="ABBAD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8"/>
            <p:cNvSpPr txBox="1"/>
            <p:nvPr/>
          </p:nvSpPr>
          <p:spPr>
            <a:xfrm>
              <a:off x="1447101" y="1101779"/>
              <a:ext cx="1141155" cy="64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Disorder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" name="Google Shape;229;p18"/>
          <p:cNvSpPr txBox="1">
            <a:spLocks noGrp="1"/>
          </p:cNvSpPr>
          <p:nvPr>
            <p:ph type="title"/>
          </p:nvPr>
        </p:nvSpPr>
        <p:spPr>
          <a:xfrm>
            <a:off x="1360170" y="244733"/>
            <a:ext cx="6828283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NZ"/>
              <a:t>Systems thinking – Cynefin Framework</a:t>
            </a:r>
            <a:endParaRPr/>
          </a:p>
        </p:txBody>
      </p:sp>
      <p:pic>
        <p:nvPicPr>
          <p:cNvPr id="230" name="Google Shape;2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8453" y="128890"/>
            <a:ext cx="797567" cy="822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8"/>
          <p:cNvGrpSpPr/>
          <p:nvPr/>
        </p:nvGrpSpPr>
        <p:grpSpPr>
          <a:xfrm>
            <a:off x="2554320" y="1348399"/>
            <a:ext cx="4035359" cy="2845474"/>
            <a:chOff x="-1" y="0"/>
            <a:chExt cx="4035359" cy="2845474"/>
          </a:xfrm>
        </p:grpSpPr>
        <p:sp>
          <p:nvSpPr>
            <p:cNvPr id="232" name="Google Shape;232;p18"/>
            <p:cNvSpPr/>
            <p:nvPr/>
          </p:nvSpPr>
          <p:spPr>
            <a:xfrm rot="-5400000">
              <a:off x="297470" y="-297470"/>
              <a:ext cx="1422737" cy="2017679"/>
            </a:xfrm>
            <a:prstGeom prst="round1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-1" y="1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Complex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2017679" y="0"/>
              <a:ext cx="2017679" cy="1422737"/>
            </a:xfrm>
            <a:prstGeom prst="round1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 txBox="1"/>
            <p:nvPr/>
          </p:nvSpPr>
          <p:spPr>
            <a:xfrm>
              <a:off x="2017679" y="0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Complicated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 rot="10800000">
              <a:off x="0" y="1422737"/>
              <a:ext cx="2017679" cy="1422737"/>
            </a:xfrm>
            <a:prstGeom prst="round1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 txBox="1"/>
            <p:nvPr/>
          </p:nvSpPr>
          <p:spPr>
            <a:xfrm>
              <a:off x="0" y="1778421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Chaotic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5400000">
              <a:off x="2315149" y="1125266"/>
              <a:ext cx="1422737" cy="2017679"/>
            </a:xfrm>
            <a:prstGeom prst="round1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 txBox="1"/>
            <p:nvPr/>
          </p:nvSpPr>
          <p:spPr>
            <a:xfrm>
              <a:off x="2017678" y="1778421"/>
              <a:ext cx="2017679" cy="106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Simple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1412375" y="1067053"/>
              <a:ext cx="1210607" cy="711368"/>
            </a:xfrm>
            <a:prstGeom prst="roundRect">
              <a:avLst>
                <a:gd name="adj" fmla="val 16667"/>
              </a:avLst>
            </a:prstGeom>
            <a:solidFill>
              <a:srgbClr val="ABBAD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 txBox="1"/>
            <p:nvPr/>
          </p:nvSpPr>
          <p:spPr>
            <a:xfrm>
              <a:off x="1447101" y="1101779"/>
              <a:ext cx="1141155" cy="64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NZ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Disorder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>
            <a:spLocks noGrp="1"/>
          </p:cNvSpPr>
          <p:nvPr>
            <p:ph type="body" idx="1"/>
          </p:nvPr>
        </p:nvSpPr>
        <p:spPr>
          <a:xfrm>
            <a:off x="1280160" y="374073"/>
            <a:ext cx="2653952" cy="439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NZ">
                <a:solidFill>
                  <a:schemeClr val="dk1"/>
                </a:solidFill>
              </a:rPr>
              <a:t>Knowledge of Variation</a:t>
            </a:r>
            <a:endParaRPr/>
          </a:p>
        </p:txBody>
      </p:sp>
      <p:sp>
        <p:nvSpPr>
          <p:cNvPr id="258" name="Google Shape;258;p20"/>
          <p:cNvSpPr/>
          <p:nvPr/>
        </p:nvSpPr>
        <p:spPr>
          <a:xfrm>
            <a:off x="4798314" y="762796"/>
            <a:ext cx="3662172" cy="3778758"/>
          </a:xfrm>
          <a:prstGeom prst="ellipse">
            <a:avLst/>
          </a:prstGeom>
          <a:solidFill>
            <a:schemeClr val="lt1"/>
          </a:solidFill>
          <a:ln w="1079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0"/>
          <p:cNvSpPr/>
          <p:nvPr/>
        </p:nvSpPr>
        <p:spPr>
          <a:xfrm>
            <a:off x="5560625" y="786888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5602916" y="2440656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0"/>
          <p:cNvSpPr/>
          <p:nvPr/>
        </p:nvSpPr>
        <p:spPr>
          <a:xfrm>
            <a:off x="4805228" y="1629243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0"/>
          <p:cNvSpPr txBox="1"/>
          <p:nvPr/>
        </p:nvSpPr>
        <p:spPr>
          <a:xfrm>
            <a:off x="5905376" y="1178788"/>
            <a:ext cx="153263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Appreciation for a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5975952" y="3883390"/>
            <a:ext cx="130689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Psychology of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0"/>
          <p:cNvSpPr txBox="1"/>
          <p:nvPr/>
        </p:nvSpPr>
        <p:spPr>
          <a:xfrm>
            <a:off x="4921410" y="2440655"/>
            <a:ext cx="8435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Theory of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0"/>
          <p:cNvSpPr/>
          <p:nvPr/>
        </p:nvSpPr>
        <p:spPr>
          <a:xfrm>
            <a:off x="6310294" y="1613772"/>
            <a:ext cx="2137550" cy="2045863"/>
          </a:xfrm>
          <a:prstGeom prst="ellipse">
            <a:avLst/>
          </a:prstGeom>
          <a:solidFill>
            <a:srgbClr val="FF0000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0"/>
          <p:cNvSpPr txBox="1"/>
          <p:nvPr/>
        </p:nvSpPr>
        <p:spPr>
          <a:xfrm>
            <a:off x="7555174" y="2440335"/>
            <a:ext cx="89267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Knowledge of Variation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1257300" y="388627"/>
            <a:ext cx="78867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NZ"/>
              <a:t>What is quality</a:t>
            </a:r>
            <a:endParaRPr/>
          </a:p>
        </p:txBody>
      </p:sp>
      <p:sp>
        <p:nvSpPr>
          <p:cNvPr id="100" name="Google Shape;100;p2"/>
          <p:cNvSpPr txBox="1">
            <a:spLocks noGrp="1"/>
          </p:cNvSpPr>
          <p:nvPr>
            <p:ph type="body" idx="4294967295"/>
          </p:nvPr>
        </p:nvSpPr>
        <p:spPr>
          <a:xfrm>
            <a:off x="4822808" y="1489080"/>
            <a:ext cx="4066466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 Define what quality means to you?</a:t>
            </a:r>
            <a:endParaRPr/>
          </a:p>
          <a:p>
            <a:pPr marL="0" lvl="0" indent="-1333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 What words/concepts do you associate with quality?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What defines (good or poor) quality in healthcare?</a:t>
            </a:r>
            <a:endParaRPr/>
          </a:p>
        </p:txBody>
      </p:sp>
      <p:pic>
        <p:nvPicPr>
          <p:cNvPr id="101" name="Google Shape;101;p2" descr="C:\Users\hutchbi1\AppData\Local\Microsoft\Windows\Temporary Internet Files\Content.IE5\N5EU9590\pause-200x200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517" y="1075461"/>
            <a:ext cx="3294460" cy="329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C:\Users\hutchbi1\AppData\Local\Microsoft\Windows\Temporary Internet Files\Content.IE5\DZV695L3\rewind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578" y="1475392"/>
            <a:ext cx="2700338" cy="270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1379764" y="314443"/>
            <a:ext cx="6836773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Variation happens</a:t>
            </a:r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body" idx="4294967295"/>
          </p:nvPr>
        </p:nvSpPr>
        <p:spPr>
          <a:xfrm>
            <a:off x="1529987" y="1245122"/>
            <a:ext cx="7163344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 dirty="0">
                <a:solidFill>
                  <a:srgbClr val="002060"/>
                </a:solidFill>
              </a:rPr>
              <a:t>Every process/system however tightly controlled will exhibit some variation</a:t>
            </a:r>
            <a:endParaRPr lang="en-NZ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endParaRPr dirty="0">
              <a:solidFill>
                <a:srgbClr val="002060"/>
              </a:solidFill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 dirty="0">
                <a:solidFill>
                  <a:srgbClr val="002060"/>
                </a:solidFill>
              </a:rPr>
              <a:t>The system is perfectly designed to get the results it does – </a:t>
            </a:r>
            <a:r>
              <a:rPr lang="en-NZ" dirty="0" err="1">
                <a:solidFill>
                  <a:srgbClr val="002060"/>
                </a:solidFill>
              </a:rPr>
              <a:t>ie</a:t>
            </a:r>
            <a:r>
              <a:rPr lang="en-NZ" dirty="0">
                <a:solidFill>
                  <a:srgbClr val="002060"/>
                </a:solidFill>
              </a:rPr>
              <a:t> most variation is due to the system</a:t>
            </a:r>
            <a:endParaRPr dirty="0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rgbClr val="002060"/>
              </a:solidFill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 dirty="0">
                <a:solidFill>
                  <a:srgbClr val="002060"/>
                </a:solidFill>
              </a:rPr>
              <a:t>You can exploit variation to learn more about the system and what/how to improve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"/>
          <p:cNvSpPr txBox="1">
            <a:spLocks noGrp="1"/>
          </p:cNvSpPr>
          <p:nvPr>
            <p:ph type="title"/>
          </p:nvPr>
        </p:nvSpPr>
        <p:spPr>
          <a:xfrm>
            <a:off x="1373233" y="314443"/>
            <a:ext cx="6725738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Data over time</a:t>
            </a:r>
            <a:endParaRPr/>
          </a:p>
        </p:txBody>
      </p:sp>
      <p:sp>
        <p:nvSpPr>
          <p:cNvPr id="278" name="Google Shape;278;p22"/>
          <p:cNvSpPr txBox="1">
            <a:spLocks noGrp="1"/>
          </p:cNvSpPr>
          <p:nvPr>
            <p:ph type="body" idx="4294967295"/>
          </p:nvPr>
        </p:nvSpPr>
        <p:spPr>
          <a:xfrm>
            <a:off x="1523456" y="1284311"/>
            <a:ext cx="7117624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When looking at 2 data points, 1 will always be larger than the other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Providing the data over time helps provide a context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Variation will be present – look at the overall pattern rather than individual differences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Use the data to help frame learning questions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"/>
          <p:cNvSpPr txBox="1">
            <a:spLocks noGrp="1"/>
          </p:cNvSpPr>
          <p:nvPr>
            <p:ph type="title"/>
          </p:nvPr>
        </p:nvSpPr>
        <p:spPr>
          <a:xfrm>
            <a:off x="1347108" y="262192"/>
            <a:ext cx="6823709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Hand hygiene example</a:t>
            </a:r>
            <a:endParaRPr/>
          </a:p>
        </p:txBody>
      </p:sp>
      <p:sp>
        <p:nvSpPr>
          <p:cNvPr id="284" name="Google Shape;284;p23"/>
          <p:cNvSpPr txBox="1">
            <a:spLocks noGrp="1"/>
          </p:cNvSpPr>
          <p:nvPr>
            <p:ph type="body" idx="4294967295"/>
          </p:nvPr>
        </p:nvSpPr>
        <p:spPr>
          <a:xfrm>
            <a:off x="3721608" y="1137805"/>
            <a:ext cx="4793742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Hand hygiene gold audit result board  reporting (verbatim)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solidFill>
                <a:srgbClr val="00206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-NZ" b="1">
                <a:solidFill>
                  <a:srgbClr val="002060"/>
                </a:solidFill>
              </a:rPr>
              <a:t>“Kidz First Medical - Compliance rate 86.8%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-NZ" b="1">
                <a:solidFill>
                  <a:srgbClr val="002060"/>
                </a:solidFill>
              </a:rPr>
              <a:t>a decrease from 91.5%”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-NZ">
                <a:solidFill>
                  <a:srgbClr val="002060"/>
                </a:solidFill>
              </a:rPr>
              <a:t>Performing a test of significance 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</a:pPr>
            <a:r>
              <a:rPr lang="en-NZ">
                <a:solidFill>
                  <a:srgbClr val="002060"/>
                </a:solidFill>
              </a:rPr>
              <a:t> p value is 0.0406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solidFill>
                <a:srgbClr val="002060"/>
              </a:solidFill>
            </a:endParaRPr>
          </a:p>
        </p:txBody>
      </p:sp>
      <p:pic>
        <p:nvPicPr>
          <p:cNvPr id="285" name="Google Shape;2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785" y="970957"/>
            <a:ext cx="3296840" cy="329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7236" y="355494"/>
            <a:ext cx="6480720" cy="3971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4" descr="A cartoon emoji with a thumbs u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7591" y="2169548"/>
            <a:ext cx="405854" cy="2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4" descr="A yellow face with tears on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8795" y="1103682"/>
            <a:ext cx="357797" cy="35779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4"/>
          <p:cNvSpPr txBox="1"/>
          <p:nvPr/>
        </p:nvSpPr>
        <p:spPr>
          <a:xfrm>
            <a:off x="7378796" y="6247183"/>
            <a:ext cx="119913" cy="487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NZ"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sz="6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4" descr="A yellow face with tears on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6621" y="1461478"/>
            <a:ext cx="357797" cy="35779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4"/>
          <p:cNvSpPr txBox="1"/>
          <p:nvPr/>
        </p:nvSpPr>
        <p:spPr>
          <a:xfrm>
            <a:off x="5356621" y="6604979"/>
            <a:ext cx="119913" cy="487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NZ"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sz="6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24" descr="A yellow face with tears on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8704" y="2132382"/>
            <a:ext cx="357797" cy="35779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 txBox="1"/>
          <p:nvPr/>
        </p:nvSpPr>
        <p:spPr>
          <a:xfrm>
            <a:off x="3518704" y="7275883"/>
            <a:ext cx="119913" cy="487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NZ"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sz="6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4" descr="A cartoon emoji with a thumbs u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0166" y="2057545"/>
            <a:ext cx="405854" cy="2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4" descr="A cartoon emoji with a thumbs u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0675" y="1521848"/>
            <a:ext cx="405854" cy="2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4" descr="A cartoon emoji with a thumbs u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5849" y="1356913"/>
            <a:ext cx="405854" cy="2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 descr="A cartoon emoji with a thumbs u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3998" y="1188998"/>
            <a:ext cx="405854" cy="283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4"/>
          <p:cNvSpPr/>
          <p:nvPr/>
        </p:nvSpPr>
        <p:spPr>
          <a:xfrm>
            <a:off x="2334557" y="1107617"/>
            <a:ext cx="4732030" cy="21854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6938556" y="1029282"/>
            <a:ext cx="1081088" cy="864394"/>
          </a:xfrm>
          <a:prstGeom prst="ellipse">
            <a:avLst/>
          </a:prstGeom>
          <a:noFill/>
          <a:ln w="666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3922776" y="2843668"/>
            <a:ext cx="4572000" cy="40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“Kidz First Medical - Compliance rate 86.8%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decrease from 91.5%”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 txBox="1">
            <a:spLocks noGrp="1"/>
          </p:cNvSpPr>
          <p:nvPr>
            <p:ph type="title"/>
          </p:nvPr>
        </p:nvSpPr>
        <p:spPr>
          <a:xfrm>
            <a:off x="1327513" y="253887"/>
            <a:ext cx="6627767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Another example</a:t>
            </a:r>
            <a:endParaRPr/>
          </a:p>
        </p:txBody>
      </p:sp>
      <p:pic>
        <p:nvPicPr>
          <p:cNvPr id="310" name="Google Shape;31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485" y="1165486"/>
            <a:ext cx="6856810" cy="318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"/>
          <p:cNvSpPr txBox="1">
            <a:spLocks noGrp="1"/>
          </p:cNvSpPr>
          <p:nvPr>
            <p:ph type="title"/>
          </p:nvPr>
        </p:nvSpPr>
        <p:spPr>
          <a:xfrm>
            <a:off x="1595438" y="276226"/>
            <a:ext cx="47244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body" idx="4294967295"/>
          </p:nvPr>
        </p:nvSpPr>
        <p:spPr>
          <a:xfrm>
            <a:off x="1595438" y="1247776"/>
            <a:ext cx="5868591" cy="333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317" name="Google Shape;31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924" y="260748"/>
            <a:ext cx="6203156" cy="404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924" y="260748"/>
            <a:ext cx="6203156" cy="4044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1327513" y="266050"/>
            <a:ext cx="6444887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Data over time</a:t>
            </a:r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body" idx="4294967295"/>
          </p:nvPr>
        </p:nvSpPr>
        <p:spPr>
          <a:xfrm>
            <a:off x="1432016" y="1055711"/>
            <a:ext cx="7176407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When looking at 2 data points, 1 will always be larger than the other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Providing the data over time helps provide a context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Variation will be present – look at the overall pattern rather than individual differences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Use the data to help frame learning questions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 txBox="1">
            <a:spLocks noGrp="1"/>
          </p:cNvSpPr>
          <p:nvPr>
            <p:ph type="body" idx="1"/>
          </p:nvPr>
        </p:nvSpPr>
        <p:spPr>
          <a:xfrm>
            <a:off x="1267097" y="374073"/>
            <a:ext cx="3196695" cy="439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NZ">
                <a:solidFill>
                  <a:schemeClr val="dk1"/>
                </a:solidFill>
              </a:rPr>
              <a:t>Psychology of change</a:t>
            </a:r>
            <a:endParaRPr/>
          </a:p>
        </p:txBody>
      </p:sp>
      <p:sp>
        <p:nvSpPr>
          <p:cNvPr id="330" name="Google Shape;330;p28"/>
          <p:cNvSpPr/>
          <p:nvPr/>
        </p:nvSpPr>
        <p:spPr>
          <a:xfrm>
            <a:off x="4798314" y="762796"/>
            <a:ext cx="3662172" cy="3778758"/>
          </a:xfrm>
          <a:prstGeom prst="ellipse">
            <a:avLst/>
          </a:prstGeom>
          <a:solidFill>
            <a:schemeClr val="lt1"/>
          </a:solidFill>
          <a:ln w="1079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8"/>
          <p:cNvSpPr/>
          <p:nvPr/>
        </p:nvSpPr>
        <p:spPr>
          <a:xfrm>
            <a:off x="5560625" y="786888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8"/>
          <p:cNvSpPr/>
          <p:nvPr/>
        </p:nvSpPr>
        <p:spPr>
          <a:xfrm>
            <a:off x="5602916" y="2440656"/>
            <a:ext cx="2137550" cy="2045863"/>
          </a:xfrm>
          <a:prstGeom prst="ellipse">
            <a:avLst/>
          </a:prstGeom>
          <a:solidFill>
            <a:srgbClr val="7030A0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8"/>
          <p:cNvSpPr/>
          <p:nvPr/>
        </p:nvSpPr>
        <p:spPr>
          <a:xfrm>
            <a:off x="4805228" y="1629243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8"/>
          <p:cNvSpPr txBox="1"/>
          <p:nvPr/>
        </p:nvSpPr>
        <p:spPr>
          <a:xfrm>
            <a:off x="5905376" y="1178788"/>
            <a:ext cx="153263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Appreciation for a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8"/>
          <p:cNvSpPr txBox="1"/>
          <p:nvPr/>
        </p:nvSpPr>
        <p:spPr>
          <a:xfrm>
            <a:off x="5975952" y="3883390"/>
            <a:ext cx="130689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Psychology of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8"/>
          <p:cNvSpPr txBox="1"/>
          <p:nvPr/>
        </p:nvSpPr>
        <p:spPr>
          <a:xfrm>
            <a:off x="4921410" y="2440655"/>
            <a:ext cx="8435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Theory of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8"/>
          <p:cNvSpPr/>
          <p:nvPr/>
        </p:nvSpPr>
        <p:spPr>
          <a:xfrm>
            <a:off x="6310294" y="1613772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8"/>
          <p:cNvSpPr txBox="1"/>
          <p:nvPr/>
        </p:nvSpPr>
        <p:spPr>
          <a:xfrm>
            <a:off x="7555174" y="2440335"/>
            <a:ext cx="89267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Knowledge of Variation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"/>
          <p:cNvSpPr txBox="1">
            <a:spLocks noGrp="1"/>
          </p:cNvSpPr>
          <p:nvPr>
            <p:ph type="title"/>
          </p:nvPr>
        </p:nvSpPr>
        <p:spPr>
          <a:xfrm>
            <a:off x="1331640" y="302831"/>
            <a:ext cx="648648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Everyone is different</a:t>
            </a:r>
            <a:endParaRPr/>
          </a:p>
        </p:txBody>
      </p:sp>
      <p:pic>
        <p:nvPicPr>
          <p:cNvPr id="344" name="Google Shape;34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640" y="1259191"/>
            <a:ext cx="3510390" cy="325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9"/>
          <p:cNvSpPr txBox="1"/>
          <p:nvPr/>
        </p:nvSpPr>
        <p:spPr>
          <a:xfrm>
            <a:off x="4842031" y="2463738"/>
            <a:ext cx="315897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NZ" sz="165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Some people change when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NZ" sz="165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they feel the heat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en-NZ" sz="165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others when they see the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"/>
          <p:cNvSpPr txBox="1">
            <a:spLocks noGrp="1"/>
          </p:cNvSpPr>
          <p:nvPr>
            <p:ph type="title"/>
          </p:nvPr>
        </p:nvSpPr>
        <p:spPr>
          <a:xfrm>
            <a:off x="1257300" y="360164"/>
            <a:ext cx="7690757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lang="en-NZ">
                <a:solidFill>
                  <a:schemeClr val="dk2"/>
                </a:solidFill>
              </a:rPr>
              <a:t>Change is fundamental to improvement</a:t>
            </a: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body" idx="4294967295"/>
          </p:nvPr>
        </p:nvSpPr>
        <p:spPr>
          <a:xfrm>
            <a:off x="1438547" y="1474296"/>
            <a:ext cx="7313567" cy="277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NZ" sz="2400" i="1">
                <a:solidFill>
                  <a:srgbClr val="002060"/>
                </a:solidFill>
              </a:rPr>
              <a:t>“All improvement requires change, but not all changes will result in an improvement”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1379765" y="287575"/>
            <a:ext cx="7620544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Defining Quality</a:t>
            </a: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4294967295"/>
          </p:nvPr>
        </p:nvSpPr>
        <p:spPr>
          <a:xfrm>
            <a:off x="3680926" y="1137805"/>
            <a:ext cx="4834424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None/>
            </a:pPr>
            <a:r>
              <a:rPr lang="en-NZ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“Quality is meeting and exceeding the customer’s needs and expectations and then continuing to improve”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Edwards Deming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1545" y="1246909"/>
            <a:ext cx="2223655" cy="300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 descr="A chart of a patient's health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6774" y="421239"/>
            <a:ext cx="2797901" cy="4139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 txBox="1">
            <a:spLocks noGrp="1"/>
          </p:cNvSpPr>
          <p:nvPr>
            <p:ph type="title"/>
          </p:nvPr>
        </p:nvSpPr>
        <p:spPr>
          <a:xfrm>
            <a:off x="1386296" y="273517"/>
            <a:ext cx="7385413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lang="en-NZ">
                <a:solidFill>
                  <a:schemeClr val="dk2"/>
                </a:solidFill>
              </a:rPr>
              <a:t>Begin change management early</a:t>
            </a:r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body" idx="4294967295"/>
          </p:nvPr>
        </p:nvSpPr>
        <p:spPr>
          <a:xfrm>
            <a:off x="1471205" y="1160213"/>
            <a:ext cx="6817178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-NZ">
                <a:solidFill>
                  <a:srgbClr val="002060"/>
                </a:solidFill>
              </a:rPr>
              <a:t>Take the time to: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Identify your stakeholders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Create a change management strategy and plan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Look at the big picture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Bring stakeholders along for the journey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"/>
          <p:cNvSpPr txBox="1">
            <a:spLocks noGrp="1"/>
          </p:cNvSpPr>
          <p:nvPr>
            <p:ph type="title"/>
          </p:nvPr>
        </p:nvSpPr>
        <p:spPr>
          <a:xfrm>
            <a:off x="1398764" y="-28708"/>
            <a:ext cx="7372945" cy="14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NZ"/>
              <a:t>ADKAR (ProSci) – a framework for managing change</a:t>
            </a:r>
            <a:endParaRPr/>
          </a:p>
        </p:txBody>
      </p:sp>
      <p:pic>
        <p:nvPicPr>
          <p:cNvPr id="363" name="Google Shape;363;p32" descr="A group of people holding sign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74997">
            <a:off x="1524956" y="1836278"/>
            <a:ext cx="2075018" cy="22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 descr="A person standing in front of a group of peop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9397" y="1580792"/>
            <a:ext cx="1225392" cy="126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 descr="A group of people holding hand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4789" y="1580793"/>
            <a:ext cx="1178841" cy="126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 descr="A person sitting at a desk with a comput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3630" y="1590395"/>
            <a:ext cx="1186932" cy="126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 descr="A group of people standing in a roo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2093" y="2851784"/>
            <a:ext cx="1167579" cy="126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 descr="A person and person holding a table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5564" y="2851784"/>
            <a:ext cx="1183006" cy="1261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1340575" y="314443"/>
            <a:ext cx="7450728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NZ"/>
              <a:t>ADKAR (Prosci) – 5 step process</a:t>
            </a:r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4294967295"/>
          </p:nvPr>
        </p:nvSpPr>
        <p:spPr>
          <a:xfrm>
            <a:off x="1340575" y="1254035"/>
            <a:ext cx="7333162" cy="312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7647"/>
              <a:buChar char="•"/>
            </a:pPr>
            <a:r>
              <a:rPr lang="en-NZ" sz="3300" b="1" dirty="0">
                <a:solidFill>
                  <a:srgbClr val="002060"/>
                </a:solidFill>
              </a:rPr>
              <a:t>A</a:t>
            </a:r>
            <a:r>
              <a:rPr lang="en-NZ" sz="2700" dirty="0">
                <a:solidFill>
                  <a:srgbClr val="002060"/>
                </a:solidFill>
              </a:rPr>
              <a:t>wareness		I understand why…</a:t>
            </a:r>
            <a:endParaRPr dirty="0"/>
          </a:p>
          <a:p>
            <a:pPr marL="171450" lvl="0" indent="-209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17647"/>
              <a:buChar char="•"/>
            </a:pPr>
            <a:r>
              <a:rPr lang="en-NZ" sz="3300" b="1" dirty="0">
                <a:solidFill>
                  <a:srgbClr val="002060"/>
                </a:solidFill>
              </a:rPr>
              <a:t>D</a:t>
            </a:r>
            <a:r>
              <a:rPr lang="en-NZ" sz="2700" dirty="0">
                <a:solidFill>
                  <a:srgbClr val="002060"/>
                </a:solidFill>
              </a:rPr>
              <a:t>esire			I have decided to…</a:t>
            </a:r>
            <a:endParaRPr dirty="0"/>
          </a:p>
          <a:p>
            <a:pPr marL="171450" lvl="0" indent="-209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17647"/>
              <a:buChar char="•"/>
            </a:pPr>
            <a:r>
              <a:rPr lang="en-NZ" sz="3300" b="1" dirty="0">
                <a:solidFill>
                  <a:srgbClr val="002060"/>
                </a:solidFill>
              </a:rPr>
              <a:t>K</a:t>
            </a:r>
            <a:r>
              <a:rPr lang="en-NZ" sz="2700" dirty="0">
                <a:solidFill>
                  <a:srgbClr val="002060"/>
                </a:solidFill>
              </a:rPr>
              <a:t>nowledge		I know how to…</a:t>
            </a:r>
            <a:endParaRPr dirty="0"/>
          </a:p>
          <a:p>
            <a:pPr marL="171450" lvl="0" indent="-209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17647"/>
              <a:buChar char="•"/>
            </a:pPr>
            <a:r>
              <a:rPr lang="en-NZ" sz="3300" b="1" dirty="0">
                <a:solidFill>
                  <a:srgbClr val="002060"/>
                </a:solidFill>
              </a:rPr>
              <a:t>A</a:t>
            </a:r>
            <a:r>
              <a:rPr lang="en-NZ" sz="2700" dirty="0">
                <a:solidFill>
                  <a:srgbClr val="002060"/>
                </a:solidFill>
              </a:rPr>
              <a:t>bility			I am able to…</a:t>
            </a:r>
            <a:endParaRPr dirty="0"/>
          </a:p>
          <a:p>
            <a:pPr marL="171450" lvl="0" indent="-209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ct val="117647"/>
              <a:buChar char="•"/>
            </a:pPr>
            <a:r>
              <a:rPr lang="en-NZ" sz="3300" b="1" dirty="0">
                <a:solidFill>
                  <a:srgbClr val="002060"/>
                </a:solidFill>
              </a:rPr>
              <a:t>R</a:t>
            </a:r>
            <a:r>
              <a:rPr lang="en-NZ" sz="2700" dirty="0">
                <a:solidFill>
                  <a:srgbClr val="002060"/>
                </a:solidFill>
              </a:rPr>
              <a:t>einforcement		I will continue to…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4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6553" y="111034"/>
            <a:ext cx="3478151" cy="448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4458" y="111034"/>
            <a:ext cx="3483210" cy="4482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5"/>
          <p:cNvSpPr txBox="1">
            <a:spLocks noGrp="1"/>
          </p:cNvSpPr>
          <p:nvPr>
            <p:ph type="title"/>
          </p:nvPr>
        </p:nvSpPr>
        <p:spPr>
          <a:xfrm>
            <a:off x="4278368" y="444212"/>
            <a:ext cx="4505820" cy="73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386" name="Google Shape;386;p35"/>
          <p:cNvSpPr txBox="1">
            <a:spLocks noGrp="1"/>
          </p:cNvSpPr>
          <p:nvPr>
            <p:ph type="body" idx="1"/>
          </p:nvPr>
        </p:nvSpPr>
        <p:spPr>
          <a:xfrm>
            <a:off x="1037427" y="374075"/>
            <a:ext cx="2896800" cy="43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NZ">
                <a:solidFill>
                  <a:schemeClr val="dk1"/>
                </a:solidFill>
              </a:rPr>
              <a:t>Theory of Knowledge</a:t>
            </a:r>
            <a:endParaRPr/>
          </a:p>
        </p:txBody>
      </p:sp>
      <p:sp>
        <p:nvSpPr>
          <p:cNvPr id="387" name="Google Shape;387;p35"/>
          <p:cNvSpPr txBox="1">
            <a:spLocks noGrp="1"/>
          </p:cNvSpPr>
          <p:nvPr>
            <p:ph type="body" idx="4294967295"/>
          </p:nvPr>
        </p:nvSpPr>
        <p:spPr>
          <a:xfrm>
            <a:off x="4278457" y="1137805"/>
            <a:ext cx="4504460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388" name="Google Shape;388;p35"/>
          <p:cNvSpPr/>
          <p:nvPr/>
        </p:nvSpPr>
        <p:spPr>
          <a:xfrm>
            <a:off x="4798314" y="762796"/>
            <a:ext cx="3662172" cy="3778758"/>
          </a:xfrm>
          <a:prstGeom prst="ellipse">
            <a:avLst/>
          </a:prstGeom>
          <a:solidFill>
            <a:schemeClr val="lt1"/>
          </a:solidFill>
          <a:ln w="1079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5"/>
          <p:cNvSpPr/>
          <p:nvPr/>
        </p:nvSpPr>
        <p:spPr>
          <a:xfrm>
            <a:off x="5560625" y="786888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5602916" y="2440656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5"/>
          <p:cNvSpPr/>
          <p:nvPr/>
        </p:nvSpPr>
        <p:spPr>
          <a:xfrm>
            <a:off x="4805228" y="1629243"/>
            <a:ext cx="2137550" cy="2045863"/>
          </a:xfrm>
          <a:prstGeom prst="ellipse">
            <a:avLst/>
          </a:prstGeom>
          <a:solidFill>
            <a:srgbClr val="00B050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5"/>
          <p:cNvSpPr txBox="1"/>
          <p:nvPr/>
        </p:nvSpPr>
        <p:spPr>
          <a:xfrm>
            <a:off x="5905376" y="1178788"/>
            <a:ext cx="153263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Appreciation for a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5975952" y="3883390"/>
            <a:ext cx="130689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Psychology of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4921410" y="2440655"/>
            <a:ext cx="8435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Theory of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5"/>
          <p:cNvSpPr/>
          <p:nvPr/>
        </p:nvSpPr>
        <p:spPr>
          <a:xfrm>
            <a:off x="6310294" y="1613772"/>
            <a:ext cx="2137550" cy="2045863"/>
          </a:xfrm>
          <a:prstGeom prst="ellipse">
            <a:avLst/>
          </a:prstGeom>
          <a:solidFill>
            <a:srgbClr val="D8D8D8">
              <a:alpha val="33333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5"/>
          <p:cNvSpPr txBox="1"/>
          <p:nvPr/>
        </p:nvSpPr>
        <p:spPr>
          <a:xfrm>
            <a:off x="7555174" y="2440335"/>
            <a:ext cx="912226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NZ" sz="105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Knowledge of Variation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/>
          <p:nvPr/>
        </p:nvSpPr>
        <p:spPr>
          <a:xfrm>
            <a:off x="2679340" y="1112037"/>
            <a:ext cx="3096050" cy="319985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6"/>
          <p:cNvSpPr txBox="1">
            <a:spLocks noGrp="1"/>
          </p:cNvSpPr>
          <p:nvPr>
            <p:ph type="title"/>
          </p:nvPr>
        </p:nvSpPr>
        <p:spPr>
          <a:xfrm>
            <a:off x="1378458" y="230061"/>
            <a:ext cx="7053616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learning cycle</a:t>
            </a:r>
            <a:endParaRPr/>
          </a:p>
        </p:txBody>
      </p:sp>
      <p:pic>
        <p:nvPicPr>
          <p:cNvPr id="403" name="Google Shape;403;p36" descr="IG22fig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7038" y="1016291"/>
            <a:ext cx="3344414" cy="36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6"/>
          <p:cNvSpPr txBox="1"/>
          <p:nvPr/>
        </p:nvSpPr>
        <p:spPr>
          <a:xfrm>
            <a:off x="5776158" y="4275319"/>
            <a:ext cx="107593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Langley et. Al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6"/>
          <p:cNvSpPr/>
          <p:nvPr/>
        </p:nvSpPr>
        <p:spPr>
          <a:xfrm>
            <a:off x="4350258" y="1983725"/>
            <a:ext cx="971550" cy="171450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6"/>
          <p:cNvSpPr/>
          <p:nvPr/>
        </p:nvSpPr>
        <p:spPr>
          <a:xfrm>
            <a:off x="4402645" y="3130447"/>
            <a:ext cx="1076325" cy="447675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6"/>
          <p:cNvSpPr/>
          <p:nvPr/>
        </p:nvSpPr>
        <p:spPr>
          <a:xfrm>
            <a:off x="3019518" y="3248319"/>
            <a:ext cx="1143000" cy="285750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" name="Google Shape;408;p36"/>
          <p:cNvCxnSpPr/>
          <p:nvPr/>
        </p:nvCxnSpPr>
        <p:spPr>
          <a:xfrm rot="10800000" flipH="1">
            <a:off x="4032504" y="2155175"/>
            <a:ext cx="317754" cy="975272"/>
          </a:xfrm>
          <a:prstGeom prst="straightConnector1">
            <a:avLst/>
          </a:prstGeom>
          <a:noFill/>
          <a:ln w="603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09" name="Google Shape;409;p36"/>
          <p:cNvCxnSpPr/>
          <p:nvPr/>
        </p:nvCxnSpPr>
        <p:spPr>
          <a:xfrm rot="10800000">
            <a:off x="4162518" y="3391194"/>
            <a:ext cx="211264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 txBox="1">
            <a:spLocks noGrp="1"/>
          </p:cNvSpPr>
          <p:nvPr>
            <p:ph type="title"/>
          </p:nvPr>
        </p:nvSpPr>
        <p:spPr>
          <a:xfrm>
            <a:off x="1347107" y="255661"/>
            <a:ext cx="705231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lang="en-NZ">
                <a:solidFill>
                  <a:schemeClr val="dk2"/>
                </a:solidFill>
              </a:rPr>
              <a:t>Positive deviance</a:t>
            </a:r>
            <a:endParaRPr/>
          </a:p>
        </p:txBody>
      </p:sp>
      <p:sp>
        <p:nvSpPr>
          <p:cNvPr id="416" name="Google Shape;416;p37"/>
          <p:cNvSpPr txBox="1">
            <a:spLocks noGrp="1"/>
          </p:cNvSpPr>
          <p:nvPr>
            <p:ph type="body" idx="4294967295"/>
          </p:nvPr>
        </p:nvSpPr>
        <p:spPr>
          <a:xfrm>
            <a:off x="1347106" y="1078626"/>
            <a:ext cx="7168243" cy="323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-NZ" i="1">
                <a:solidFill>
                  <a:srgbClr val="002060"/>
                </a:solidFill>
              </a:rPr>
              <a:t>“Positive deviance is the observation that in most settings a few at risk individuals follow uncommon beneficial practices and consequently experience better outcomes than their neighbours who share similar risks”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206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350"/>
              <a:buNone/>
            </a:pPr>
            <a:r>
              <a:rPr lang="en-NZ" sz="1350">
                <a:solidFill>
                  <a:srgbClr val="002060"/>
                </a:solidFill>
              </a:rPr>
              <a:t>The power of positive deviance Marsh et Al, BMJ 2004;329:1177-9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38" descr="A black and white image of two head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207656"/>
            <a:ext cx="6793793" cy="422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9"/>
          <p:cNvSpPr txBox="1">
            <a:spLocks noGrp="1"/>
          </p:cNvSpPr>
          <p:nvPr>
            <p:ph type="title"/>
          </p:nvPr>
        </p:nvSpPr>
        <p:spPr>
          <a:xfrm>
            <a:off x="1327513" y="294850"/>
            <a:ext cx="7627076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NZ"/>
              <a:t>Positive deviance</a:t>
            </a:r>
            <a:endParaRPr/>
          </a:p>
        </p:txBody>
      </p:sp>
      <p:pic>
        <p:nvPicPr>
          <p:cNvPr id="428" name="Google Shape;428;p39" descr="Positive Deviance"/>
          <p:cNvPicPr preferRelativeResize="0"/>
          <p:nvPr/>
        </p:nvPicPr>
        <p:blipFill rotWithShape="1">
          <a:blip r:embed="rId3">
            <a:alphaModFix/>
          </a:blip>
          <a:srcRect t="14092" r="164" b="29347"/>
          <a:stretch/>
        </p:blipFill>
        <p:spPr>
          <a:xfrm>
            <a:off x="1270896" y="953589"/>
            <a:ext cx="7455093" cy="3491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0" descr="A graph of osteoporosi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745" y="311664"/>
            <a:ext cx="5082449" cy="421117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0"/>
          <p:cNvSpPr txBox="1"/>
          <p:nvPr/>
        </p:nvSpPr>
        <p:spPr>
          <a:xfrm>
            <a:off x="6029586" y="3550695"/>
            <a:ext cx="2994830" cy="40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Traditional problem solving would focus on what are these hospitals doing wrong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1071828" y="3415644"/>
            <a:ext cx="4595567" cy="756501"/>
          </a:xfrm>
          <a:prstGeom prst="rect">
            <a:avLst/>
          </a:prstGeom>
          <a:noFill/>
          <a:ln w="730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0"/>
          <p:cNvSpPr txBox="1"/>
          <p:nvPr/>
        </p:nvSpPr>
        <p:spPr>
          <a:xfrm>
            <a:off x="5963194" y="1188720"/>
            <a:ext cx="2994829" cy="55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Positive deviance problem solving would focus on what is the secret sauce that means these are doing well – and how can we replicate this?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1071828" y="1370430"/>
            <a:ext cx="4595567" cy="756501"/>
          </a:xfrm>
          <a:prstGeom prst="rect">
            <a:avLst/>
          </a:prstGeom>
          <a:noFill/>
          <a:ln w="7302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1257300" y="288318"/>
            <a:ext cx="7031083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NZ"/>
              <a:t>Institute of Medicine</a:t>
            </a:r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body" idx="4294967295"/>
          </p:nvPr>
        </p:nvSpPr>
        <p:spPr>
          <a:xfrm>
            <a:off x="1260085" y="1052896"/>
            <a:ext cx="7886700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100"/>
              <a:buNone/>
            </a:pPr>
            <a:r>
              <a:rPr lang="en-NZ" b="0" i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“the degree to which health care services for individuals and populations increase the likelihood of desired health outcomes and are consistent with current professional knowledge."</a:t>
            </a:r>
            <a:endParaRPr/>
          </a:p>
        </p:txBody>
      </p:sp>
      <p:pic>
        <p:nvPicPr>
          <p:cNvPr id="117" name="Google Shape;117;p4" descr="A poster of a medical preventio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9818" y="1960418"/>
            <a:ext cx="4645217" cy="2587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1"/>
          <p:cNvSpPr txBox="1">
            <a:spLocks noGrp="1"/>
          </p:cNvSpPr>
          <p:nvPr>
            <p:ph type="title"/>
          </p:nvPr>
        </p:nvSpPr>
        <p:spPr>
          <a:xfrm>
            <a:off x="628650" y="484261"/>
            <a:ext cx="78867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lang="en-NZ">
                <a:solidFill>
                  <a:schemeClr val="dk2"/>
                </a:solidFill>
              </a:rPr>
              <a:t>Positive deviance</a:t>
            </a:r>
            <a:endParaRPr/>
          </a:p>
        </p:txBody>
      </p:sp>
      <p:pic>
        <p:nvPicPr>
          <p:cNvPr id="444" name="Google Shape;44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991" y="1123950"/>
            <a:ext cx="2158166" cy="323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1" descr="A close-up of a docume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8107" y="595023"/>
            <a:ext cx="3495893" cy="226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1" descr="A person holding a bab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5595" y="1220237"/>
            <a:ext cx="3378629" cy="184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1" descr="A close-up of a newspap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8763" y="2857533"/>
            <a:ext cx="3858689" cy="1497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 txBox="1">
            <a:spLocks noGrp="1"/>
          </p:cNvSpPr>
          <p:nvPr>
            <p:ph type="title"/>
          </p:nvPr>
        </p:nvSpPr>
        <p:spPr>
          <a:xfrm>
            <a:off x="4278368" y="444212"/>
            <a:ext cx="4505820" cy="73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453" name="Google Shape;453;p42"/>
          <p:cNvSpPr txBox="1">
            <a:spLocks noGrp="1"/>
          </p:cNvSpPr>
          <p:nvPr>
            <p:ph type="body" idx="1"/>
          </p:nvPr>
        </p:nvSpPr>
        <p:spPr>
          <a:xfrm>
            <a:off x="1222675" y="374075"/>
            <a:ext cx="2840100" cy="410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-NZ" dirty="0">
                <a:solidFill>
                  <a:schemeClr val="dk1"/>
                </a:solidFill>
              </a:rPr>
              <a:t>Frameworks 	for 	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-NZ" dirty="0">
                <a:solidFill>
                  <a:schemeClr val="dk1"/>
                </a:solidFill>
              </a:rPr>
              <a:t>improvement</a:t>
            </a:r>
            <a:endParaRPr dirty="0"/>
          </a:p>
        </p:txBody>
      </p:sp>
      <p:sp>
        <p:nvSpPr>
          <p:cNvPr id="454" name="Google Shape;454;p42"/>
          <p:cNvSpPr txBox="1">
            <a:spLocks noGrp="1"/>
          </p:cNvSpPr>
          <p:nvPr>
            <p:ph type="body" idx="4294967295"/>
          </p:nvPr>
        </p:nvSpPr>
        <p:spPr>
          <a:xfrm>
            <a:off x="4278457" y="1137805"/>
            <a:ext cx="4504460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3"/>
          <p:cNvSpPr txBox="1">
            <a:spLocks noGrp="1"/>
          </p:cNvSpPr>
          <p:nvPr>
            <p:ph type="title"/>
          </p:nvPr>
        </p:nvSpPr>
        <p:spPr>
          <a:xfrm>
            <a:off x="1313260" y="273426"/>
            <a:ext cx="7765426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NZ"/>
              <a:t>How do we make an improvement?</a:t>
            </a:r>
            <a:endParaRPr/>
          </a:p>
        </p:txBody>
      </p:sp>
      <p:pic>
        <p:nvPicPr>
          <p:cNvPr id="460" name="Google Shape;460;p43" descr="A person in a su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681" y="1173345"/>
            <a:ext cx="1155160" cy="1584587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3"/>
          <p:cNvSpPr txBox="1"/>
          <p:nvPr/>
        </p:nvSpPr>
        <p:spPr>
          <a:xfrm>
            <a:off x="51070" y="4447612"/>
            <a:ext cx="168031" cy="487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NZ"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NZ" sz="675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6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462;p43"/>
          <p:cNvGrpSpPr/>
          <p:nvPr/>
        </p:nvGrpSpPr>
        <p:grpSpPr>
          <a:xfrm>
            <a:off x="1982443" y="1624286"/>
            <a:ext cx="6999276" cy="509038"/>
            <a:chOff x="3420" y="624606"/>
            <a:chExt cx="6999276" cy="509038"/>
          </a:xfrm>
        </p:grpSpPr>
        <p:sp>
          <p:nvSpPr>
            <p:cNvPr id="463" name="Google Shape;463;p43"/>
            <p:cNvSpPr/>
            <p:nvPr/>
          </p:nvSpPr>
          <p:spPr>
            <a:xfrm>
              <a:off x="3420" y="624606"/>
              <a:ext cx="1272595" cy="509038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3"/>
            <p:cNvSpPr txBox="1"/>
            <p:nvPr/>
          </p:nvSpPr>
          <p:spPr>
            <a:xfrm>
              <a:off x="257939" y="624606"/>
              <a:ext cx="763557" cy="509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NZ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Patient presents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3"/>
            <p:cNvSpPr/>
            <p:nvPr/>
          </p:nvSpPr>
          <p:spPr>
            <a:xfrm>
              <a:off x="1148757" y="624606"/>
              <a:ext cx="1272595" cy="509038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3"/>
            <p:cNvSpPr txBox="1"/>
            <p:nvPr/>
          </p:nvSpPr>
          <p:spPr>
            <a:xfrm>
              <a:off x="1403276" y="624606"/>
              <a:ext cx="763557" cy="509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NZ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Take patient history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3"/>
            <p:cNvSpPr/>
            <p:nvPr/>
          </p:nvSpPr>
          <p:spPr>
            <a:xfrm>
              <a:off x="2294093" y="624606"/>
              <a:ext cx="1272595" cy="509038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3"/>
            <p:cNvSpPr txBox="1"/>
            <p:nvPr/>
          </p:nvSpPr>
          <p:spPr>
            <a:xfrm>
              <a:off x="2548612" y="624606"/>
              <a:ext cx="763557" cy="509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NZ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Request diagnostics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3"/>
            <p:cNvSpPr/>
            <p:nvPr/>
          </p:nvSpPr>
          <p:spPr>
            <a:xfrm>
              <a:off x="3439429" y="624606"/>
              <a:ext cx="1272595" cy="509038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3"/>
            <p:cNvSpPr txBox="1"/>
            <p:nvPr/>
          </p:nvSpPr>
          <p:spPr>
            <a:xfrm>
              <a:off x="3693948" y="624606"/>
              <a:ext cx="763557" cy="509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NZ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 a treatment plan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3"/>
            <p:cNvSpPr/>
            <p:nvPr/>
          </p:nvSpPr>
          <p:spPr>
            <a:xfrm>
              <a:off x="4584765" y="624606"/>
              <a:ext cx="1272595" cy="509038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3"/>
            <p:cNvSpPr txBox="1"/>
            <p:nvPr/>
          </p:nvSpPr>
          <p:spPr>
            <a:xfrm>
              <a:off x="4839284" y="624606"/>
              <a:ext cx="763557" cy="509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NZ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Monitor and adjust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3"/>
            <p:cNvSpPr/>
            <p:nvPr/>
          </p:nvSpPr>
          <p:spPr>
            <a:xfrm>
              <a:off x="5730101" y="624606"/>
              <a:ext cx="1272595" cy="509038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3"/>
            <p:cNvSpPr txBox="1"/>
            <p:nvPr/>
          </p:nvSpPr>
          <p:spPr>
            <a:xfrm>
              <a:off x="5984620" y="624606"/>
              <a:ext cx="763557" cy="509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00" tIns="14650" rIns="14650" bIns="1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NZ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Follow up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43"/>
          <p:cNvSpPr/>
          <p:nvPr/>
        </p:nvSpPr>
        <p:spPr>
          <a:xfrm rot="5400000">
            <a:off x="5534757" y="1081455"/>
            <a:ext cx="369277" cy="2611315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43" descr="A poster of a medical prevention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847" y="3270200"/>
            <a:ext cx="1392994" cy="984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43"/>
          <p:cNvGrpSpPr/>
          <p:nvPr/>
        </p:nvGrpSpPr>
        <p:grpSpPr>
          <a:xfrm>
            <a:off x="1979022" y="3448663"/>
            <a:ext cx="7164976" cy="540248"/>
            <a:chOff x="0" y="178463"/>
            <a:chExt cx="7164976" cy="540248"/>
          </a:xfrm>
        </p:grpSpPr>
        <p:sp>
          <p:nvSpPr>
            <p:cNvPr id="478" name="Google Shape;478;p43"/>
            <p:cNvSpPr/>
            <p:nvPr/>
          </p:nvSpPr>
          <p:spPr>
            <a:xfrm>
              <a:off x="0" y="198131"/>
              <a:ext cx="1301450" cy="520580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3"/>
            <p:cNvSpPr txBox="1"/>
            <p:nvPr/>
          </p:nvSpPr>
          <p:spPr>
            <a:xfrm>
              <a:off x="260290" y="198131"/>
              <a:ext cx="780870" cy="520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000" rIns="12000" bIns="1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en-NZ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 opportunity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3"/>
            <p:cNvSpPr/>
            <p:nvPr/>
          </p:nvSpPr>
          <p:spPr>
            <a:xfrm>
              <a:off x="1174804" y="178463"/>
              <a:ext cx="1301450" cy="520580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3"/>
            <p:cNvSpPr txBox="1"/>
            <p:nvPr/>
          </p:nvSpPr>
          <p:spPr>
            <a:xfrm>
              <a:off x="1435094" y="178463"/>
              <a:ext cx="780870" cy="520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000" rIns="12000" bIns="1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en-NZ" sz="9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Get historic baseline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3"/>
            <p:cNvSpPr/>
            <p:nvPr/>
          </p:nvSpPr>
          <p:spPr>
            <a:xfrm>
              <a:off x="2346110" y="178463"/>
              <a:ext cx="1301450" cy="520580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3"/>
            <p:cNvSpPr txBox="1"/>
            <p:nvPr/>
          </p:nvSpPr>
          <p:spPr>
            <a:xfrm>
              <a:off x="2606400" y="178463"/>
              <a:ext cx="780870" cy="520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000" rIns="12000" bIns="1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en-NZ" sz="9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Understand current situation and root causes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3"/>
            <p:cNvSpPr/>
            <p:nvPr/>
          </p:nvSpPr>
          <p:spPr>
            <a:xfrm>
              <a:off x="3517415" y="178463"/>
              <a:ext cx="1301450" cy="520580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3"/>
            <p:cNvSpPr txBox="1"/>
            <p:nvPr/>
          </p:nvSpPr>
          <p:spPr>
            <a:xfrm>
              <a:off x="3777705" y="178463"/>
              <a:ext cx="780870" cy="520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000" rIns="12000" bIns="1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en-NZ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 (potential) solutions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3"/>
            <p:cNvSpPr/>
            <p:nvPr/>
          </p:nvSpPr>
          <p:spPr>
            <a:xfrm>
              <a:off x="4688721" y="178463"/>
              <a:ext cx="1301450" cy="520580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3"/>
            <p:cNvSpPr txBox="1"/>
            <p:nvPr/>
          </p:nvSpPr>
          <p:spPr>
            <a:xfrm>
              <a:off x="4949011" y="178463"/>
              <a:ext cx="780870" cy="520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000" rIns="12000" bIns="1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en-NZ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Test (PDSA)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3"/>
            <p:cNvSpPr/>
            <p:nvPr/>
          </p:nvSpPr>
          <p:spPr>
            <a:xfrm>
              <a:off x="5863526" y="178463"/>
              <a:ext cx="1301450" cy="520580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3"/>
            <p:cNvSpPr txBox="1"/>
            <p:nvPr/>
          </p:nvSpPr>
          <p:spPr>
            <a:xfrm>
              <a:off x="6123816" y="178463"/>
              <a:ext cx="780870" cy="520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12000" rIns="12000" bIns="1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en-NZ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Implement and sustain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0" name="Google Shape;490;p43"/>
          <p:cNvSpPr/>
          <p:nvPr/>
        </p:nvSpPr>
        <p:spPr>
          <a:xfrm rot="5400000">
            <a:off x="5534757" y="2940870"/>
            <a:ext cx="369277" cy="2611315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4"/>
          <p:cNvSpPr txBox="1">
            <a:spLocks noGrp="1"/>
          </p:cNvSpPr>
          <p:nvPr>
            <p:ph type="title"/>
          </p:nvPr>
        </p:nvSpPr>
        <p:spPr>
          <a:xfrm>
            <a:off x="1366702" y="347101"/>
            <a:ext cx="7398475" cy="828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Model for Improvement – a framework for change</a:t>
            </a:r>
            <a:endParaRPr/>
          </a:p>
        </p:txBody>
      </p:sp>
      <p:sp>
        <p:nvSpPr>
          <p:cNvPr id="496" name="Google Shape;496;p44"/>
          <p:cNvSpPr txBox="1"/>
          <p:nvPr/>
        </p:nvSpPr>
        <p:spPr>
          <a:xfrm>
            <a:off x="1484212" y="1417258"/>
            <a:ext cx="7581412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Questions: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we trying to accomplish?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will we know a change has resulted in an improvement?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ideas do we have that will result in an improvement?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809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PDSA cycle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 txBox="1">
            <a:spLocks noGrp="1"/>
          </p:cNvSpPr>
          <p:nvPr>
            <p:ph type="title"/>
          </p:nvPr>
        </p:nvSpPr>
        <p:spPr>
          <a:xfrm>
            <a:off x="1257300" y="288318"/>
            <a:ext cx="78867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Model for Improvement – questions 1 and 2</a:t>
            </a:r>
            <a:endParaRPr/>
          </a:p>
        </p:txBody>
      </p:sp>
      <p:sp>
        <p:nvSpPr>
          <p:cNvPr id="502" name="Google Shape;502;p45"/>
          <p:cNvSpPr txBox="1"/>
          <p:nvPr/>
        </p:nvSpPr>
        <p:spPr>
          <a:xfrm>
            <a:off x="1313068" y="1175433"/>
            <a:ext cx="765978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we trying to accomplish?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will we know a change has resulted in an improvement?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45" descr="A poster of a medical preventio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5761" y="2197075"/>
            <a:ext cx="3112958" cy="2200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6"/>
          <p:cNvSpPr txBox="1">
            <a:spLocks noGrp="1"/>
          </p:cNvSpPr>
          <p:nvPr>
            <p:ph type="title"/>
          </p:nvPr>
        </p:nvSpPr>
        <p:spPr>
          <a:xfrm>
            <a:off x="1366702" y="281999"/>
            <a:ext cx="733438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Model for Improvement – question 3</a:t>
            </a:r>
            <a:endParaRPr/>
          </a:p>
        </p:txBody>
      </p:sp>
      <p:sp>
        <p:nvSpPr>
          <p:cNvPr id="509" name="Google Shape;509;p46"/>
          <p:cNvSpPr txBox="1"/>
          <p:nvPr/>
        </p:nvSpPr>
        <p:spPr>
          <a:xfrm>
            <a:off x="1366702" y="1107561"/>
            <a:ext cx="733438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N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ideas do we have that will result in an improvement?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46" descr="A graph of osteoporosi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6702" y="1757421"/>
            <a:ext cx="3322158" cy="275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6" descr="A graph of a number of patient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3711" y="1757422"/>
            <a:ext cx="3909931" cy="275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7"/>
          <p:cNvSpPr/>
          <p:nvPr/>
        </p:nvSpPr>
        <p:spPr>
          <a:xfrm>
            <a:off x="2679340" y="1112037"/>
            <a:ext cx="3096050" cy="319985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7"/>
          <p:cNvSpPr txBox="1">
            <a:spLocks noGrp="1"/>
          </p:cNvSpPr>
          <p:nvPr>
            <p:ph type="title"/>
          </p:nvPr>
        </p:nvSpPr>
        <p:spPr>
          <a:xfrm>
            <a:off x="1432016" y="250591"/>
            <a:ext cx="7084967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learning cycle</a:t>
            </a:r>
            <a:endParaRPr/>
          </a:p>
        </p:txBody>
      </p:sp>
      <p:pic>
        <p:nvPicPr>
          <p:cNvPr id="518" name="Google Shape;518;p47" descr="IG22fig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7038" y="1016291"/>
            <a:ext cx="3344414" cy="36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/>
        </p:nvSpPr>
        <p:spPr>
          <a:xfrm>
            <a:off x="5776158" y="4275319"/>
            <a:ext cx="107593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Langley et. Al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47"/>
          <p:cNvSpPr/>
          <p:nvPr/>
        </p:nvSpPr>
        <p:spPr>
          <a:xfrm>
            <a:off x="4350258" y="1983725"/>
            <a:ext cx="971550" cy="171450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47"/>
          <p:cNvSpPr/>
          <p:nvPr/>
        </p:nvSpPr>
        <p:spPr>
          <a:xfrm>
            <a:off x="4402645" y="3130447"/>
            <a:ext cx="1076325" cy="447675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47"/>
          <p:cNvSpPr/>
          <p:nvPr/>
        </p:nvSpPr>
        <p:spPr>
          <a:xfrm>
            <a:off x="3019518" y="3248319"/>
            <a:ext cx="1143000" cy="285750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3" name="Google Shape;523;p47"/>
          <p:cNvCxnSpPr/>
          <p:nvPr/>
        </p:nvCxnSpPr>
        <p:spPr>
          <a:xfrm rot="10800000" flipH="1">
            <a:off x="4032504" y="2155175"/>
            <a:ext cx="317754" cy="975272"/>
          </a:xfrm>
          <a:prstGeom prst="straightConnector1">
            <a:avLst/>
          </a:prstGeom>
          <a:noFill/>
          <a:ln w="603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524" name="Google Shape;524;p47"/>
          <p:cNvCxnSpPr/>
          <p:nvPr/>
        </p:nvCxnSpPr>
        <p:spPr>
          <a:xfrm rot="10800000">
            <a:off x="4162518" y="3391194"/>
            <a:ext cx="211264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8"/>
          <p:cNvSpPr txBox="1">
            <a:spLocks noGrp="1"/>
          </p:cNvSpPr>
          <p:nvPr>
            <p:ph type="title"/>
          </p:nvPr>
        </p:nvSpPr>
        <p:spPr>
          <a:xfrm>
            <a:off x="1484267" y="327506"/>
            <a:ext cx="709803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hints and tips</a:t>
            </a:r>
            <a:endParaRPr/>
          </a:p>
        </p:txBody>
      </p:sp>
      <p:sp>
        <p:nvSpPr>
          <p:cNvPr id="530" name="Google Shape;530;p48"/>
          <p:cNvSpPr txBox="1">
            <a:spLocks noGrp="1"/>
          </p:cNvSpPr>
          <p:nvPr>
            <p:ph type="body" idx="4294967295"/>
          </p:nvPr>
        </p:nvSpPr>
        <p:spPr>
          <a:xfrm>
            <a:off x="1432016" y="1369219"/>
            <a:ext cx="7333161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5763" lvl="0" indent="-3857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>
                <a:solidFill>
                  <a:srgbClr val="002060"/>
                </a:solidFill>
              </a:rPr>
              <a:t>Think small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>
            <a:spLocks noGrp="1"/>
          </p:cNvSpPr>
          <p:nvPr>
            <p:ph type="title"/>
          </p:nvPr>
        </p:nvSpPr>
        <p:spPr>
          <a:xfrm>
            <a:off x="628650" y="484261"/>
            <a:ext cx="78867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Think Small</a:t>
            </a:r>
            <a:endParaRPr/>
          </a:p>
        </p:txBody>
      </p:sp>
      <p:sp>
        <p:nvSpPr>
          <p:cNvPr id="536" name="Google Shape;536;p49"/>
          <p:cNvSpPr/>
          <p:nvPr/>
        </p:nvSpPr>
        <p:spPr>
          <a:xfrm>
            <a:off x="6237514" y="1774377"/>
            <a:ext cx="1763486" cy="309698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SOMETHING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NZ" sz="5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BIG!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537" name="Google Shape;537;p49" descr="iStock_000005123934Sma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4231483"/>
            <a:ext cx="472679" cy="651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" name="Google Shape;538;p49"/>
          <p:cNvGrpSpPr/>
          <p:nvPr/>
        </p:nvGrpSpPr>
        <p:grpSpPr>
          <a:xfrm>
            <a:off x="5761454" y="1711682"/>
            <a:ext cx="473648" cy="3167500"/>
            <a:chOff x="6158543" y="2281494"/>
            <a:chExt cx="631195" cy="4224769"/>
          </a:xfrm>
        </p:grpSpPr>
        <p:sp>
          <p:nvSpPr>
            <p:cNvPr id="539" name="Google Shape;539;p49"/>
            <p:cNvSpPr/>
            <p:nvPr/>
          </p:nvSpPr>
          <p:spPr>
            <a:xfrm>
              <a:off x="6177193" y="2780400"/>
              <a:ext cx="612545" cy="372586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0" name="Google Shape;540;p49"/>
            <p:cNvGrpSpPr/>
            <p:nvPr/>
          </p:nvGrpSpPr>
          <p:grpSpPr>
            <a:xfrm>
              <a:off x="6158543" y="2281494"/>
              <a:ext cx="385902" cy="385902"/>
              <a:chOff x="180905" y="24826"/>
              <a:chExt cx="385902" cy="385902"/>
            </a:xfrm>
          </p:grpSpPr>
          <p:sp>
            <p:nvSpPr>
              <p:cNvPr id="541" name="Google Shape;541;p49"/>
              <p:cNvSpPr/>
              <p:nvPr/>
            </p:nvSpPr>
            <p:spPr>
              <a:xfrm>
                <a:off x="180905" y="24826"/>
                <a:ext cx="188595" cy="18859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5E697B"/>
                  </a:gs>
                  <a:gs pos="50000">
                    <a:srgbClr val="42536A"/>
                  </a:gs>
                  <a:gs pos="100000">
                    <a:srgbClr val="38495F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49"/>
              <p:cNvSpPr txBox="1"/>
              <p:nvPr/>
            </p:nvSpPr>
            <p:spPr>
              <a:xfrm>
                <a:off x="236143" y="80064"/>
                <a:ext cx="133357" cy="133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ial Black"/>
                  <a:buNone/>
                </a:pPr>
                <a:r>
                  <a:rPr lang="en-NZ" sz="1000" b="1" i="0" u="none" strike="noStrike" cap="none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49"/>
              <p:cNvSpPr/>
              <p:nvPr/>
            </p:nvSpPr>
            <p:spPr>
              <a:xfrm rot="5400000">
                <a:off x="378212" y="24826"/>
                <a:ext cx="188595" cy="18859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5E697B"/>
                  </a:gs>
                  <a:gs pos="50000">
                    <a:srgbClr val="42536A"/>
                  </a:gs>
                  <a:gs pos="100000">
                    <a:srgbClr val="38495F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49"/>
              <p:cNvSpPr txBox="1"/>
              <p:nvPr/>
            </p:nvSpPr>
            <p:spPr>
              <a:xfrm>
                <a:off x="378212" y="80064"/>
                <a:ext cx="133357" cy="133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ial Black"/>
                  <a:buNone/>
                </a:pPr>
                <a:r>
                  <a:rPr lang="en-NZ" sz="1000" b="1" i="0" u="none" strike="noStrike" cap="none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P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49"/>
              <p:cNvSpPr/>
              <p:nvPr/>
            </p:nvSpPr>
            <p:spPr>
              <a:xfrm rot="10800000">
                <a:off x="378212" y="222133"/>
                <a:ext cx="188595" cy="18859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5E697B"/>
                  </a:gs>
                  <a:gs pos="50000">
                    <a:srgbClr val="42536A"/>
                  </a:gs>
                  <a:gs pos="100000">
                    <a:srgbClr val="38495F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49"/>
              <p:cNvSpPr txBox="1"/>
              <p:nvPr/>
            </p:nvSpPr>
            <p:spPr>
              <a:xfrm>
                <a:off x="378212" y="222133"/>
                <a:ext cx="133357" cy="133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ial Black"/>
                  <a:buNone/>
                </a:pPr>
                <a:r>
                  <a:rPr lang="en-NZ" sz="1000" b="1" i="0" u="none" strike="noStrike" cap="none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49"/>
              <p:cNvSpPr/>
              <p:nvPr/>
            </p:nvSpPr>
            <p:spPr>
              <a:xfrm rot="-5400000">
                <a:off x="180905" y="222133"/>
                <a:ext cx="188595" cy="18859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5E697B"/>
                  </a:gs>
                  <a:gs pos="50000">
                    <a:srgbClr val="42536A"/>
                  </a:gs>
                  <a:gs pos="100000">
                    <a:srgbClr val="38495F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49"/>
              <p:cNvSpPr txBox="1"/>
              <p:nvPr/>
            </p:nvSpPr>
            <p:spPr>
              <a:xfrm>
                <a:off x="236143" y="222133"/>
                <a:ext cx="133357" cy="133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1100" tIns="71100" rIns="71100" bIns="71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ial Black"/>
                  <a:buNone/>
                </a:pPr>
                <a:r>
                  <a:rPr lang="en-NZ" sz="1000" b="1" i="0" u="none" strike="noStrike" cap="none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49"/>
              <p:cNvSpPr/>
              <p:nvPr/>
            </p:nvSpPr>
            <p:spPr>
              <a:xfrm>
                <a:off x="341298" y="178577"/>
                <a:ext cx="65115" cy="5662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516" y="60000"/>
                    </a:moveTo>
                    <a:lnTo>
                      <a:pt x="6516" y="60000"/>
                    </a:lnTo>
                    <a:cubicBezTo>
                      <a:pt x="6516" y="34377"/>
                      <a:pt x="25359" y="12497"/>
                      <a:pt x="51098" y="8232"/>
                    </a:cubicBezTo>
                    <a:cubicBezTo>
                      <a:pt x="76837" y="3968"/>
                      <a:pt x="101952" y="18564"/>
                      <a:pt x="110520" y="42767"/>
                    </a:cubicBezTo>
                    <a:lnTo>
                      <a:pt x="116419" y="42767"/>
                    </a:lnTo>
                    <a:lnTo>
                      <a:pt x="106968" y="60000"/>
                    </a:lnTo>
                    <a:lnTo>
                      <a:pt x="90355" y="42767"/>
                    </a:lnTo>
                    <a:lnTo>
                      <a:pt x="95927" y="42767"/>
                    </a:lnTo>
                    <a:cubicBezTo>
                      <a:pt x="87354" y="27407"/>
                      <a:pt x="68561" y="19474"/>
                      <a:pt x="50434" y="23564"/>
                    </a:cubicBezTo>
                    <a:cubicBezTo>
                      <a:pt x="32307" y="27654"/>
                      <a:pt x="19548" y="42705"/>
                      <a:pt x="19548" y="6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6BAC0"/>
                  </a:gs>
                  <a:gs pos="50000">
                    <a:srgbClr val="ADB1B8"/>
                  </a:gs>
                  <a:gs pos="100000">
                    <a:srgbClr val="989CA3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49"/>
              <p:cNvSpPr/>
              <p:nvPr/>
            </p:nvSpPr>
            <p:spPr>
              <a:xfrm rot="10800000">
                <a:off x="341298" y="200355"/>
                <a:ext cx="65115" cy="5662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516" y="60000"/>
                    </a:moveTo>
                    <a:lnTo>
                      <a:pt x="6516" y="60000"/>
                    </a:lnTo>
                    <a:cubicBezTo>
                      <a:pt x="6516" y="34377"/>
                      <a:pt x="25359" y="12497"/>
                      <a:pt x="51098" y="8232"/>
                    </a:cubicBezTo>
                    <a:cubicBezTo>
                      <a:pt x="76837" y="3968"/>
                      <a:pt x="101952" y="18564"/>
                      <a:pt x="110520" y="42767"/>
                    </a:cubicBezTo>
                    <a:lnTo>
                      <a:pt x="116419" y="42767"/>
                    </a:lnTo>
                    <a:lnTo>
                      <a:pt x="106968" y="60000"/>
                    </a:lnTo>
                    <a:lnTo>
                      <a:pt x="90355" y="42767"/>
                    </a:lnTo>
                    <a:lnTo>
                      <a:pt x="95927" y="42767"/>
                    </a:lnTo>
                    <a:cubicBezTo>
                      <a:pt x="87354" y="27407"/>
                      <a:pt x="68561" y="19474"/>
                      <a:pt x="50434" y="23564"/>
                    </a:cubicBezTo>
                    <a:cubicBezTo>
                      <a:pt x="32307" y="27654"/>
                      <a:pt x="19548" y="42705"/>
                      <a:pt x="19548" y="6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6BAC0"/>
                  </a:gs>
                  <a:gs pos="50000">
                    <a:srgbClr val="ADB1B8"/>
                  </a:gs>
                  <a:gs pos="100000">
                    <a:srgbClr val="989CA3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352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1" name="Google Shape;551;p49"/>
          <p:cNvSpPr/>
          <p:nvPr/>
        </p:nvSpPr>
        <p:spPr>
          <a:xfrm>
            <a:off x="1393368" y="1167594"/>
            <a:ext cx="2819405" cy="478971"/>
          </a:xfrm>
          <a:prstGeom prst="wedgeRoundRectCallout">
            <a:avLst>
              <a:gd name="adj1" fmla="val -51226"/>
              <a:gd name="adj2" fmla="val 651138"/>
              <a:gd name="adj3" fmla="val 16667"/>
            </a:avLst>
          </a:prstGeom>
          <a:solidFill>
            <a:srgbClr val="D8D8D8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NZ"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How can we achieve this?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2" name="Google Shape;552;p49"/>
          <p:cNvGrpSpPr/>
          <p:nvPr/>
        </p:nvGrpSpPr>
        <p:grpSpPr>
          <a:xfrm>
            <a:off x="1279978" y="3272978"/>
            <a:ext cx="923815" cy="1605013"/>
            <a:chOff x="182613" y="4364660"/>
            <a:chExt cx="1232427" cy="2140015"/>
          </a:xfrm>
        </p:grpSpPr>
        <p:sp>
          <p:nvSpPr>
            <p:cNvPr id="553" name="Google Shape;553;p49"/>
            <p:cNvSpPr/>
            <p:nvPr/>
          </p:nvSpPr>
          <p:spPr>
            <a:xfrm>
              <a:off x="580567" y="6023663"/>
              <a:ext cx="696006" cy="4810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4" name="Google Shape;554;p49"/>
            <p:cNvGrpSpPr/>
            <p:nvPr/>
          </p:nvGrpSpPr>
          <p:grpSpPr>
            <a:xfrm>
              <a:off x="182613" y="4364660"/>
              <a:ext cx="1232427" cy="1532240"/>
              <a:chOff x="182613" y="4364660"/>
              <a:chExt cx="1232427" cy="1532240"/>
            </a:xfrm>
          </p:grpSpPr>
          <p:grpSp>
            <p:nvGrpSpPr>
              <p:cNvPr id="555" name="Google Shape;555;p49"/>
              <p:cNvGrpSpPr/>
              <p:nvPr/>
            </p:nvGrpSpPr>
            <p:grpSpPr>
              <a:xfrm>
                <a:off x="649956" y="5510866"/>
                <a:ext cx="386035" cy="386034"/>
                <a:chOff x="180435" y="24835"/>
                <a:chExt cx="386035" cy="386034"/>
              </a:xfrm>
            </p:grpSpPr>
            <p:sp>
              <p:nvSpPr>
                <p:cNvPr id="556" name="Google Shape;556;p49"/>
                <p:cNvSpPr/>
                <p:nvPr/>
              </p:nvSpPr>
              <p:spPr>
                <a:xfrm>
                  <a:off x="180435" y="24835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49"/>
                <p:cNvSpPr txBox="1"/>
                <p:nvPr/>
              </p:nvSpPr>
              <p:spPr>
                <a:xfrm>
                  <a:off x="235692" y="80092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49"/>
                <p:cNvSpPr/>
                <p:nvPr/>
              </p:nvSpPr>
              <p:spPr>
                <a:xfrm rot="5400000">
                  <a:off x="377810" y="24835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p49"/>
                <p:cNvSpPr txBox="1"/>
                <p:nvPr/>
              </p:nvSpPr>
              <p:spPr>
                <a:xfrm>
                  <a:off x="377810" y="80092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p49"/>
                <p:cNvSpPr/>
                <p:nvPr/>
              </p:nvSpPr>
              <p:spPr>
                <a:xfrm rot="10800000">
                  <a:off x="377810" y="222209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p49"/>
                <p:cNvSpPr txBox="1"/>
                <p:nvPr/>
              </p:nvSpPr>
              <p:spPr>
                <a:xfrm>
                  <a:off x="377810" y="222209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49"/>
                <p:cNvSpPr/>
                <p:nvPr/>
              </p:nvSpPr>
              <p:spPr>
                <a:xfrm rot="-5400000">
                  <a:off x="180435" y="222209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p49"/>
                <p:cNvSpPr txBox="1"/>
                <p:nvPr/>
              </p:nvSpPr>
              <p:spPr>
                <a:xfrm>
                  <a:off x="235692" y="222209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p49"/>
                <p:cNvSpPr/>
                <p:nvPr/>
              </p:nvSpPr>
              <p:spPr>
                <a:xfrm>
                  <a:off x="340884" y="178639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5" y="60000"/>
                      </a:moveTo>
                      <a:lnTo>
                        <a:pt x="6525" y="60000"/>
                      </a:lnTo>
                      <a:cubicBezTo>
                        <a:pt x="6525" y="34372"/>
                        <a:pt x="25373" y="12489"/>
                        <a:pt x="51114" y="8230"/>
                      </a:cubicBezTo>
                      <a:cubicBezTo>
                        <a:pt x="76855" y="3971"/>
                        <a:pt x="101966" y="18581"/>
                        <a:pt x="110521" y="42794"/>
                      </a:cubicBezTo>
                      <a:lnTo>
                        <a:pt x="116432" y="42794"/>
                      </a:lnTo>
                      <a:lnTo>
                        <a:pt x="106949" y="60000"/>
                      </a:lnTo>
                      <a:lnTo>
                        <a:pt x="90331" y="42794"/>
                      </a:lnTo>
                      <a:lnTo>
                        <a:pt x="95918" y="42794"/>
                      </a:lnTo>
                      <a:lnTo>
                        <a:pt x="95918" y="42794"/>
                      </a:lnTo>
                      <a:cubicBezTo>
                        <a:pt x="87361" y="27422"/>
                        <a:pt x="68578" y="19476"/>
                        <a:pt x="50456" y="23560"/>
                      </a:cubicBezTo>
                      <a:cubicBezTo>
                        <a:pt x="32334" y="27645"/>
                        <a:pt x="19576" y="42700"/>
                        <a:pt x="19576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49"/>
                <p:cNvSpPr/>
                <p:nvPr/>
              </p:nvSpPr>
              <p:spPr>
                <a:xfrm rot="10800000">
                  <a:off x="340884" y="200424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5" y="60000"/>
                      </a:moveTo>
                      <a:lnTo>
                        <a:pt x="6525" y="60000"/>
                      </a:lnTo>
                      <a:cubicBezTo>
                        <a:pt x="6525" y="34372"/>
                        <a:pt x="25373" y="12489"/>
                        <a:pt x="51114" y="8230"/>
                      </a:cubicBezTo>
                      <a:cubicBezTo>
                        <a:pt x="76855" y="3971"/>
                        <a:pt x="101966" y="18581"/>
                        <a:pt x="110521" y="42794"/>
                      </a:cubicBezTo>
                      <a:lnTo>
                        <a:pt x="116432" y="42794"/>
                      </a:lnTo>
                      <a:lnTo>
                        <a:pt x="106949" y="60000"/>
                      </a:lnTo>
                      <a:lnTo>
                        <a:pt x="90331" y="42794"/>
                      </a:lnTo>
                      <a:lnTo>
                        <a:pt x="95918" y="42794"/>
                      </a:lnTo>
                      <a:lnTo>
                        <a:pt x="95918" y="42794"/>
                      </a:lnTo>
                      <a:cubicBezTo>
                        <a:pt x="87361" y="27422"/>
                        <a:pt x="68578" y="19476"/>
                        <a:pt x="50456" y="23560"/>
                      </a:cubicBezTo>
                      <a:cubicBezTo>
                        <a:pt x="32334" y="27645"/>
                        <a:pt x="19576" y="42700"/>
                        <a:pt x="19576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6" name="Google Shape;566;p49"/>
              <p:cNvSpPr/>
              <p:nvPr/>
            </p:nvSpPr>
            <p:spPr>
              <a:xfrm rot="-1917999">
                <a:off x="227013" y="4629838"/>
                <a:ext cx="1143626" cy="495300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7" name="Google Shape;567;p49"/>
          <p:cNvGrpSpPr/>
          <p:nvPr/>
        </p:nvGrpSpPr>
        <p:grpSpPr>
          <a:xfrm>
            <a:off x="1763317" y="3006405"/>
            <a:ext cx="923923" cy="1873969"/>
            <a:chOff x="827090" y="4009226"/>
            <a:chExt cx="1231895" cy="2498624"/>
          </a:xfrm>
        </p:grpSpPr>
        <p:sp>
          <p:nvSpPr>
            <p:cNvPr id="568" name="Google Shape;568;p49"/>
            <p:cNvSpPr/>
            <p:nvPr/>
          </p:nvSpPr>
          <p:spPr>
            <a:xfrm>
              <a:off x="1284512" y="5655363"/>
              <a:ext cx="612545" cy="85248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9" name="Google Shape;569;p49"/>
            <p:cNvGrpSpPr/>
            <p:nvPr/>
          </p:nvGrpSpPr>
          <p:grpSpPr>
            <a:xfrm>
              <a:off x="827090" y="4009226"/>
              <a:ext cx="1231895" cy="1517561"/>
              <a:chOff x="827090" y="4009226"/>
              <a:chExt cx="1231895" cy="1517561"/>
            </a:xfrm>
          </p:grpSpPr>
          <p:grpSp>
            <p:nvGrpSpPr>
              <p:cNvPr id="570" name="Google Shape;570;p49"/>
              <p:cNvGrpSpPr/>
              <p:nvPr/>
            </p:nvGrpSpPr>
            <p:grpSpPr>
              <a:xfrm>
                <a:off x="1267019" y="5140753"/>
                <a:ext cx="386035" cy="386034"/>
                <a:chOff x="180640" y="24835"/>
                <a:chExt cx="386035" cy="386034"/>
              </a:xfrm>
            </p:grpSpPr>
            <p:sp>
              <p:nvSpPr>
                <p:cNvPr id="571" name="Google Shape;571;p49"/>
                <p:cNvSpPr/>
                <p:nvPr/>
              </p:nvSpPr>
              <p:spPr>
                <a:xfrm>
                  <a:off x="180640" y="24835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2" name="Google Shape;572;p49"/>
                <p:cNvSpPr txBox="1"/>
                <p:nvPr/>
              </p:nvSpPr>
              <p:spPr>
                <a:xfrm>
                  <a:off x="235897" y="80092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3" name="Google Shape;573;p49"/>
                <p:cNvSpPr/>
                <p:nvPr/>
              </p:nvSpPr>
              <p:spPr>
                <a:xfrm rot="5400000">
                  <a:off x="378015" y="24835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4" name="Google Shape;574;p49"/>
                <p:cNvSpPr txBox="1"/>
                <p:nvPr/>
              </p:nvSpPr>
              <p:spPr>
                <a:xfrm>
                  <a:off x="378015" y="80092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5" name="Google Shape;575;p49"/>
                <p:cNvSpPr/>
                <p:nvPr/>
              </p:nvSpPr>
              <p:spPr>
                <a:xfrm rot="10800000">
                  <a:off x="378015" y="222209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49"/>
                <p:cNvSpPr txBox="1"/>
                <p:nvPr/>
              </p:nvSpPr>
              <p:spPr>
                <a:xfrm>
                  <a:off x="378015" y="222209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49"/>
                <p:cNvSpPr/>
                <p:nvPr/>
              </p:nvSpPr>
              <p:spPr>
                <a:xfrm rot="-5400000">
                  <a:off x="180640" y="222209"/>
                  <a:ext cx="188660" cy="18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49"/>
                <p:cNvSpPr txBox="1"/>
                <p:nvPr/>
              </p:nvSpPr>
              <p:spPr>
                <a:xfrm>
                  <a:off x="235897" y="222209"/>
                  <a:ext cx="133403" cy="1334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49"/>
                <p:cNvSpPr/>
                <p:nvPr/>
              </p:nvSpPr>
              <p:spPr>
                <a:xfrm>
                  <a:off x="341089" y="178639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7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49"/>
                <p:cNvSpPr/>
                <p:nvPr/>
              </p:nvSpPr>
              <p:spPr>
                <a:xfrm rot="10800000">
                  <a:off x="341089" y="200424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7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81" name="Google Shape;581;p49"/>
              <p:cNvSpPr/>
              <p:nvPr/>
            </p:nvSpPr>
            <p:spPr>
              <a:xfrm rot="-1917999">
                <a:off x="871538" y="4274238"/>
                <a:ext cx="1142999" cy="495300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2" name="Google Shape;582;p49"/>
          <p:cNvGrpSpPr/>
          <p:nvPr/>
        </p:nvGrpSpPr>
        <p:grpSpPr>
          <a:xfrm>
            <a:off x="2246656" y="2739836"/>
            <a:ext cx="924035" cy="2134584"/>
            <a:chOff x="1471565" y="3653800"/>
            <a:chExt cx="1231337" cy="2846113"/>
          </a:xfrm>
        </p:grpSpPr>
        <p:sp>
          <p:nvSpPr>
            <p:cNvPr id="583" name="Google Shape;583;p49"/>
            <p:cNvSpPr/>
            <p:nvPr/>
          </p:nvSpPr>
          <p:spPr>
            <a:xfrm>
              <a:off x="1893433" y="5295000"/>
              <a:ext cx="612544" cy="120491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84" name="Google Shape;584;p49"/>
            <p:cNvGrpSpPr/>
            <p:nvPr/>
          </p:nvGrpSpPr>
          <p:grpSpPr>
            <a:xfrm>
              <a:off x="1471565" y="3653800"/>
              <a:ext cx="1231337" cy="1517388"/>
              <a:chOff x="1471565" y="3653800"/>
              <a:chExt cx="1231337" cy="1517388"/>
            </a:xfrm>
          </p:grpSpPr>
          <p:grpSp>
            <p:nvGrpSpPr>
              <p:cNvPr id="585" name="Google Shape;585;p49"/>
              <p:cNvGrpSpPr/>
              <p:nvPr/>
            </p:nvGrpSpPr>
            <p:grpSpPr>
              <a:xfrm>
                <a:off x="1884091" y="4785155"/>
                <a:ext cx="386033" cy="386033"/>
                <a:chOff x="180856" y="24835"/>
                <a:chExt cx="386033" cy="386033"/>
              </a:xfrm>
            </p:grpSpPr>
            <p:sp>
              <p:nvSpPr>
                <p:cNvPr id="586" name="Google Shape;586;p49"/>
                <p:cNvSpPr/>
                <p:nvPr/>
              </p:nvSpPr>
              <p:spPr>
                <a:xfrm>
                  <a:off x="180856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49"/>
                <p:cNvSpPr txBox="1"/>
                <p:nvPr/>
              </p:nvSpPr>
              <p:spPr>
                <a:xfrm>
                  <a:off x="236113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49"/>
                <p:cNvSpPr/>
                <p:nvPr/>
              </p:nvSpPr>
              <p:spPr>
                <a:xfrm rot="5400000">
                  <a:off x="378230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49"/>
                <p:cNvSpPr txBox="1"/>
                <p:nvPr/>
              </p:nvSpPr>
              <p:spPr>
                <a:xfrm>
                  <a:off x="378230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49"/>
                <p:cNvSpPr/>
                <p:nvPr/>
              </p:nvSpPr>
              <p:spPr>
                <a:xfrm rot="10800000">
                  <a:off x="378230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49"/>
                <p:cNvSpPr txBox="1"/>
                <p:nvPr/>
              </p:nvSpPr>
              <p:spPr>
                <a:xfrm>
                  <a:off x="378230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49"/>
                <p:cNvSpPr/>
                <p:nvPr/>
              </p:nvSpPr>
              <p:spPr>
                <a:xfrm rot="-5400000">
                  <a:off x="180856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49"/>
                <p:cNvSpPr txBox="1"/>
                <p:nvPr/>
              </p:nvSpPr>
              <p:spPr>
                <a:xfrm>
                  <a:off x="236113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49"/>
                <p:cNvSpPr/>
                <p:nvPr/>
              </p:nvSpPr>
              <p:spPr>
                <a:xfrm>
                  <a:off x="341304" y="178638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18" y="60000"/>
                      </a:moveTo>
                      <a:lnTo>
                        <a:pt x="6518" y="60000"/>
                      </a:lnTo>
                      <a:cubicBezTo>
                        <a:pt x="6518" y="34376"/>
                        <a:pt x="25362" y="12495"/>
                        <a:pt x="51101" y="8232"/>
                      </a:cubicBezTo>
                      <a:cubicBezTo>
                        <a:pt x="76840" y="3968"/>
                        <a:pt x="101955" y="18567"/>
                        <a:pt x="110521" y="42773"/>
                      </a:cubicBezTo>
                      <a:lnTo>
                        <a:pt x="116422" y="42773"/>
                      </a:lnTo>
                      <a:lnTo>
                        <a:pt x="106964" y="60000"/>
                      </a:lnTo>
                      <a:lnTo>
                        <a:pt x="90350" y="42773"/>
                      </a:lnTo>
                      <a:lnTo>
                        <a:pt x="95925" y="42773"/>
                      </a:lnTo>
                      <a:cubicBezTo>
                        <a:pt x="87355" y="27410"/>
                        <a:pt x="68565" y="19474"/>
                        <a:pt x="50439" y="23563"/>
                      </a:cubicBezTo>
                      <a:cubicBezTo>
                        <a:pt x="32313" y="27652"/>
                        <a:pt x="19554" y="42704"/>
                        <a:pt x="19554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49"/>
                <p:cNvSpPr/>
                <p:nvPr/>
              </p:nvSpPr>
              <p:spPr>
                <a:xfrm rot="10800000">
                  <a:off x="341304" y="200423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18" y="60000"/>
                      </a:moveTo>
                      <a:lnTo>
                        <a:pt x="6518" y="60000"/>
                      </a:lnTo>
                      <a:cubicBezTo>
                        <a:pt x="6518" y="34376"/>
                        <a:pt x="25362" y="12495"/>
                        <a:pt x="51101" y="8232"/>
                      </a:cubicBezTo>
                      <a:cubicBezTo>
                        <a:pt x="76840" y="3968"/>
                        <a:pt x="101955" y="18567"/>
                        <a:pt x="110521" y="42773"/>
                      </a:cubicBezTo>
                      <a:lnTo>
                        <a:pt x="116422" y="42773"/>
                      </a:lnTo>
                      <a:lnTo>
                        <a:pt x="106964" y="60000"/>
                      </a:lnTo>
                      <a:lnTo>
                        <a:pt x="90350" y="42773"/>
                      </a:lnTo>
                      <a:lnTo>
                        <a:pt x="95925" y="42773"/>
                      </a:lnTo>
                      <a:cubicBezTo>
                        <a:pt x="87355" y="27410"/>
                        <a:pt x="68565" y="19474"/>
                        <a:pt x="50439" y="23563"/>
                      </a:cubicBezTo>
                      <a:cubicBezTo>
                        <a:pt x="32313" y="27652"/>
                        <a:pt x="19554" y="42704"/>
                        <a:pt x="19554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96" name="Google Shape;596;p49"/>
              <p:cNvSpPr/>
              <p:nvPr/>
            </p:nvSpPr>
            <p:spPr>
              <a:xfrm rot="-1917999">
                <a:off x="1516063" y="3918638"/>
                <a:ext cx="1142341" cy="495300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7" name="Google Shape;597;p49"/>
          <p:cNvGrpSpPr/>
          <p:nvPr/>
        </p:nvGrpSpPr>
        <p:grpSpPr>
          <a:xfrm>
            <a:off x="2740820" y="2462288"/>
            <a:ext cx="923922" cy="2418084"/>
            <a:chOff x="2130427" y="3283738"/>
            <a:chExt cx="1231896" cy="3224112"/>
          </a:xfrm>
        </p:grpSpPr>
        <p:sp>
          <p:nvSpPr>
            <p:cNvPr id="598" name="Google Shape;598;p49"/>
            <p:cNvSpPr/>
            <p:nvPr/>
          </p:nvSpPr>
          <p:spPr>
            <a:xfrm>
              <a:off x="2515280" y="4934638"/>
              <a:ext cx="612544" cy="15732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9" name="Google Shape;599;p49"/>
            <p:cNvGrpSpPr/>
            <p:nvPr/>
          </p:nvGrpSpPr>
          <p:grpSpPr>
            <a:xfrm>
              <a:off x="2130427" y="3283738"/>
              <a:ext cx="1231896" cy="1517338"/>
              <a:chOff x="2130427" y="3283738"/>
              <a:chExt cx="1231896" cy="1517338"/>
            </a:xfrm>
          </p:grpSpPr>
          <p:grpSp>
            <p:nvGrpSpPr>
              <p:cNvPr id="600" name="Google Shape;600;p49"/>
              <p:cNvGrpSpPr/>
              <p:nvPr/>
            </p:nvGrpSpPr>
            <p:grpSpPr>
              <a:xfrm>
                <a:off x="2486218" y="4415043"/>
                <a:ext cx="386033" cy="386033"/>
                <a:chOff x="180640" y="24835"/>
                <a:chExt cx="386033" cy="386033"/>
              </a:xfrm>
            </p:grpSpPr>
            <p:sp>
              <p:nvSpPr>
                <p:cNvPr id="601" name="Google Shape;601;p49"/>
                <p:cNvSpPr/>
                <p:nvPr/>
              </p:nvSpPr>
              <p:spPr>
                <a:xfrm>
                  <a:off x="180640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49"/>
                <p:cNvSpPr txBox="1"/>
                <p:nvPr/>
              </p:nvSpPr>
              <p:spPr>
                <a:xfrm>
                  <a:off x="235897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49"/>
                <p:cNvSpPr/>
                <p:nvPr/>
              </p:nvSpPr>
              <p:spPr>
                <a:xfrm rot="5400000">
                  <a:off x="378014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49"/>
                <p:cNvSpPr txBox="1"/>
                <p:nvPr/>
              </p:nvSpPr>
              <p:spPr>
                <a:xfrm>
                  <a:off x="378014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49"/>
                <p:cNvSpPr/>
                <p:nvPr/>
              </p:nvSpPr>
              <p:spPr>
                <a:xfrm rot="10800000">
                  <a:off x="378014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49"/>
                <p:cNvSpPr txBox="1"/>
                <p:nvPr/>
              </p:nvSpPr>
              <p:spPr>
                <a:xfrm>
                  <a:off x="378014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49"/>
                <p:cNvSpPr/>
                <p:nvPr/>
              </p:nvSpPr>
              <p:spPr>
                <a:xfrm rot="-5400000">
                  <a:off x="180640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49"/>
                <p:cNvSpPr txBox="1"/>
                <p:nvPr/>
              </p:nvSpPr>
              <p:spPr>
                <a:xfrm>
                  <a:off x="235897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49"/>
                <p:cNvSpPr/>
                <p:nvPr/>
              </p:nvSpPr>
              <p:spPr>
                <a:xfrm>
                  <a:off x="341088" y="178638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6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610;p49"/>
                <p:cNvSpPr/>
                <p:nvPr/>
              </p:nvSpPr>
              <p:spPr>
                <a:xfrm rot="10800000">
                  <a:off x="341088" y="200423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6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1" name="Google Shape;611;p49"/>
              <p:cNvSpPr/>
              <p:nvPr/>
            </p:nvSpPr>
            <p:spPr>
              <a:xfrm rot="-1917999">
                <a:off x="2174875" y="3548750"/>
                <a:ext cx="1143000" cy="495300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2" name="Google Shape;612;p49"/>
          <p:cNvGrpSpPr/>
          <p:nvPr/>
        </p:nvGrpSpPr>
        <p:grpSpPr>
          <a:xfrm>
            <a:off x="3234930" y="2195589"/>
            <a:ext cx="923922" cy="2682403"/>
            <a:chOff x="2789240" y="2928138"/>
            <a:chExt cx="1231896" cy="3576537"/>
          </a:xfrm>
        </p:grpSpPr>
        <p:sp>
          <p:nvSpPr>
            <p:cNvPr id="613" name="Google Shape;613;p49"/>
            <p:cNvSpPr/>
            <p:nvPr/>
          </p:nvSpPr>
          <p:spPr>
            <a:xfrm>
              <a:off x="3124200" y="4575863"/>
              <a:ext cx="612545" cy="1928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4" name="Google Shape;614;p49"/>
            <p:cNvGrpSpPr/>
            <p:nvPr/>
          </p:nvGrpSpPr>
          <p:grpSpPr>
            <a:xfrm>
              <a:off x="2789240" y="2928138"/>
              <a:ext cx="1231896" cy="1517348"/>
              <a:chOff x="2789240" y="2928138"/>
              <a:chExt cx="1231896" cy="1517348"/>
            </a:xfrm>
          </p:grpSpPr>
          <p:grpSp>
            <p:nvGrpSpPr>
              <p:cNvPr id="615" name="Google Shape;615;p49"/>
              <p:cNvGrpSpPr/>
              <p:nvPr/>
            </p:nvGrpSpPr>
            <p:grpSpPr>
              <a:xfrm>
                <a:off x="3103066" y="4059453"/>
                <a:ext cx="386033" cy="386033"/>
                <a:chOff x="180640" y="24835"/>
                <a:chExt cx="386033" cy="386033"/>
              </a:xfrm>
            </p:grpSpPr>
            <p:sp>
              <p:nvSpPr>
                <p:cNvPr id="616" name="Google Shape;616;p49"/>
                <p:cNvSpPr/>
                <p:nvPr/>
              </p:nvSpPr>
              <p:spPr>
                <a:xfrm>
                  <a:off x="180640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49"/>
                <p:cNvSpPr txBox="1"/>
                <p:nvPr/>
              </p:nvSpPr>
              <p:spPr>
                <a:xfrm>
                  <a:off x="235897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49"/>
                <p:cNvSpPr/>
                <p:nvPr/>
              </p:nvSpPr>
              <p:spPr>
                <a:xfrm rot="5400000">
                  <a:off x="378014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49"/>
                <p:cNvSpPr txBox="1"/>
                <p:nvPr/>
              </p:nvSpPr>
              <p:spPr>
                <a:xfrm>
                  <a:off x="378014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49"/>
                <p:cNvSpPr/>
                <p:nvPr/>
              </p:nvSpPr>
              <p:spPr>
                <a:xfrm rot="10800000">
                  <a:off x="378014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49"/>
                <p:cNvSpPr txBox="1"/>
                <p:nvPr/>
              </p:nvSpPr>
              <p:spPr>
                <a:xfrm>
                  <a:off x="378014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49"/>
                <p:cNvSpPr/>
                <p:nvPr/>
              </p:nvSpPr>
              <p:spPr>
                <a:xfrm rot="-5400000">
                  <a:off x="180640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49"/>
                <p:cNvSpPr txBox="1"/>
                <p:nvPr/>
              </p:nvSpPr>
              <p:spPr>
                <a:xfrm>
                  <a:off x="235897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49"/>
                <p:cNvSpPr/>
                <p:nvPr/>
              </p:nvSpPr>
              <p:spPr>
                <a:xfrm>
                  <a:off x="341088" y="178638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6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49"/>
                <p:cNvSpPr/>
                <p:nvPr/>
              </p:nvSpPr>
              <p:spPr>
                <a:xfrm rot="10800000">
                  <a:off x="341088" y="200423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6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6" name="Google Shape;626;p49"/>
              <p:cNvSpPr/>
              <p:nvPr/>
            </p:nvSpPr>
            <p:spPr>
              <a:xfrm rot="-1917999">
                <a:off x="2833688" y="3193150"/>
                <a:ext cx="1143000" cy="495300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7" name="Google Shape;627;p49"/>
          <p:cNvGrpSpPr/>
          <p:nvPr/>
        </p:nvGrpSpPr>
        <p:grpSpPr>
          <a:xfrm>
            <a:off x="3711180" y="1921746"/>
            <a:ext cx="923922" cy="2957437"/>
            <a:chOff x="3424240" y="2563013"/>
            <a:chExt cx="1231896" cy="3943250"/>
          </a:xfrm>
        </p:grpSpPr>
        <p:sp>
          <p:nvSpPr>
            <p:cNvPr id="628" name="Google Shape;628;p49"/>
            <p:cNvSpPr/>
            <p:nvPr/>
          </p:nvSpPr>
          <p:spPr>
            <a:xfrm>
              <a:off x="3731533" y="4215500"/>
              <a:ext cx="612545" cy="229076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9" name="Google Shape;629;p49"/>
            <p:cNvGrpSpPr/>
            <p:nvPr/>
          </p:nvGrpSpPr>
          <p:grpSpPr>
            <a:xfrm>
              <a:off x="3424240" y="2563013"/>
              <a:ext cx="1231896" cy="1512369"/>
              <a:chOff x="3424240" y="2563013"/>
              <a:chExt cx="1231896" cy="1512369"/>
            </a:xfrm>
          </p:grpSpPr>
          <p:grpSp>
            <p:nvGrpSpPr>
              <p:cNvPr id="630" name="Google Shape;630;p49"/>
              <p:cNvGrpSpPr/>
              <p:nvPr/>
            </p:nvGrpSpPr>
            <p:grpSpPr>
              <a:xfrm>
                <a:off x="3705400" y="3689349"/>
                <a:ext cx="386033" cy="386033"/>
                <a:chOff x="180640" y="24835"/>
                <a:chExt cx="386033" cy="386033"/>
              </a:xfrm>
            </p:grpSpPr>
            <p:sp>
              <p:nvSpPr>
                <p:cNvPr id="631" name="Google Shape;631;p49"/>
                <p:cNvSpPr/>
                <p:nvPr/>
              </p:nvSpPr>
              <p:spPr>
                <a:xfrm>
                  <a:off x="180640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49"/>
                <p:cNvSpPr txBox="1"/>
                <p:nvPr/>
              </p:nvSpPr>
              <p:spPr>
                <a:xfrm>
                  <a:off x="235897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49"/>
                <p:cNvSpPr/>
                <p:nvPr/>
              </p:nvSpPr>
              <p:spPr>
                <a:xfrm rot="5400000">
                  <a:off x="378014" y="24835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49"/>
                <p:cNvSpPr txBox="1"/>
                <p:nvPr/>
              </p:nvSpPr>
              <p:spPr>
                <a:xfrm>
                  <a:off x="378014" y="80092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49"/>
                <p:cNvSpPr/>
                <p:nvPr/>
              </p:nvSpPr>
              <p:spPr>
                <a:xfrm rot="10800000">
                  <a:off x="378014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49"/>
                <p:cNvSpPr txBox="1"/>
                <p:nvPr/>
              </p:nvSpPr>
              <p:spPr>
                <a:xfrm>
                  <a:off x="378014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49"/>
                <p:cNvSpPr/>
                <p:nvPr/>
              </p:nvSpPr>
              <p:spPr>
                <a:xfrm rot="-5400000">
                  <a:off x="180640" y="222209"/>
                  <a:ext cx="188659" cy="188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49"/>
                <p:cNvSpPr txBox="1"/>
                <p:nvPr/>
              </p:nvSpPr>
              <p:spPr>
                <a:xfrm>
                  <a:off x="235897" y="222209"/>
                  <a:ext cx="133402" cy="1334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49"/>
                <p:cNvSpPr/>
                <p:nvPr/>
              </p:nvSpPr>
              <p:spPr>
                <a:xfrm>
                  <a:off x="341088" y="178638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6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49"/>
                <p:cNvSpPr/>
                <p:nvPr/>
              </p:nvSpPr>
              <p:spPr>
                <a:xfrm rot="10800000">
                  <a:off x="341088" y="200423"/>
                  <a:ext cx="65137" cy="56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7" y="8231"/>
                      </a:cubicBezTo>
                      <a:cubicBezTo>
                        <a:pt x="76848" y="3970"/>
                        <a:pt x="101961" y="18574"/>
                        <a:pt x="110521" y="42783"/>
                      </a:cubicBezTo>
                      <a:lnTo>
                        <a:pt x="116427" y="42783"/>
                      </a:lnTo>
                      <a:lnTo>
                        <a:pt x="106956" y="60000"/>
                      </a:lnTo>
                      <a:lnTo>
                        <a:pt x="90340" y="42783"/>
                      </a:lnTo>
                      <a:lnTo>
                        <a:pt x="95921" y="42783"/>
                      </a:lnTo>
                      <a:lnTo>
                        <a:pt x="95921" y="42783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5" y="42702"/>
                        <a:pt x="1956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1" name="Google Shape;641;p49"/>
              <p:cNvSpPr/>
              <p:nvPr/>
            </p:nvSpPr>
            <p:spPr>
              <a:xfrm rot="-1917999">
                <a:off x="3468688" y="2828025"/>
                <a:ext cx="1143000" cy="495300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2" name="Google Shape;642;p49"/>
          <p:cNvGrpSpPr/>
          <p:nvPr/>
        </p:nvGrpSpPr>
        <p:grpSpPr>
          <a:xfrm>
            <a:off x="4226723" y="1640754"/>
            <a:ext cx="923918" cy="3239619"/>
            <a:chOff x="4111446" y="2187900"/>
            <a:chExt cx="1232044" cy="4319950"/>
          </a:xfrm>
        </p:grpSpPr>
        <p:sp>
          <p:nvSpPr>
            <p:cNvPr id="643" name="Google Shape;643;p49"/>
            <p:cNvSpPr/>
            <p:nvPr/>
          </p:nvSpPr>
          <p:spPr>
            <a:xfrm>
              <a:off x="4343855" y="3855138"/>
              <a:ext cx="612545" cy="26527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4" name="Google Shape;644;p49"/>
            <p:cNvGrpSpPr/>
            <p:nvPr/>
          </p:nvGrpSpPr>
          <p:grpSpPr>
            <a:xfrm>
              <a:off x="4111446" y="2187900"/>
              <a:ext cx="1232044" cy="1546362"/>
              <a:chOff x="4111446" y="2187900"/>
              <a:chExt cx="1232044" cy="1546362"/>
            </a:xfrm>
          </p:grpSpPr>
          <p:grpSp>
            <p:nvGrpSpPr>
              <p:cNvPr id="645" name="Google Shape;645;p49"/>
              <p:cNvGrpSpPr/>
              <p:nvPr/>
            </p:nvGrpSpPr>
            <p:grpSpPr>
              <a:xfrm>
                <a:off x="4322222" y="3348270"/>
                <a:ext cx="385992" cy="385992"/>
                <a:chOff x="180614" y="24832"/>
                <a:chExt cx="385992" cy="385992"/>
              </a:xfrm>
            </p:grpSpPr>
            <p:sp>
              <p:nvSpPr>
                <p:cNvPr id="646" name="Google Shape;646;p49"/>
                <p:cNvSpPr/>
                <p:nvPr/>
              </p:nvSpPr>
              <p:spPr>
                <a:xfrm>
                  <a:off x="180614" y="24832"/>
                  <a:ext cx="188639" cy="188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49"/>
                <p:cNvSpPr txBox="1"/>
                <p:nvPr/>
              </p:nvSpPr>
              <p:spPr>
                <a:xfrm>
                  <a:off x="235865" y="80083"/>
                  <a:ext cx="133388" cy="133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49"/>
                <p:cNvSpPr/>
                <p:nvPr/>
              </p:nvSpPr>
              <p:spPr>
                <a:xfrm rot="5400000">
                  <a:off x="377967" y="24832"/>
                  <a:ext cx="188639" cy="188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49"/>
                <p:cNvSpPr txBox="1"/>
                <p:nvPr/>
              </p:nvSpPr>
              <p:spPr>
                <a:xfrm>
                  <a:off x="377967" y="80083"/>
                  <a:ext cx="133388" cy="133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49"/>
                <p:cNvSpPr/>
                <p:nvPr/>
              </p:nvSpPr>
              <p:spPr>
                <a:xfrm rot="10800000">
                  <a:off x="377967" y="222185"/>
                  <a:ext cx="188639" cy="188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49"/>
                <p:cNvSpPr txBox="1"/>
                <p:nvPr/>
              </p:nvSpPr>
              <p:spPr>
                <a:xfrm>
                  <a:off x="377967" y="222185"/>
                  <a:ext cx="133388" cy="133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49"/>
                <p:cNvSpPr/>
                <p:nvPr/>
              </p:nvSpPr>
              <p:spPr>
                <a:xfrm rot="-5400000">
                  <a:off x="180614" y="222185"/>
                  <a:ext cx="188639" cy="188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49"/>
                <p:cNvSpPr txBox="1"/>
                <p:nvPr/>
              </p:nvSpPr>
              <p:spPr>
                <a:xfrm>
                  <a:off x="235865" y="222185"/>
                  <a:ext cx="133388" cy="133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49"/>
                <p:cNvSpPr/>
                <p:nvPr/>
              </p:nvSpPr>
              <p:spPr>
                <a:xfrm>
                  <a:off x="341045" y="178619"/>
                  <a:ext cx="65130" cy="5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8" y="8231"/>
                      </a:cubicBezTo>
                      <a:cubicBezTo>
                        <a:pt x="76848" y="3970"/>
                        <a:pt x="101961" y="18575"/>
                        <a:pt x="110521" y="42784"/>
                      </a:cubicBezTo>
                      <a:lnTo>
                        <a:pt x="116428" y="42784"/>
                      </a:lnTo>
                      <a:lnTo>
                        <a:pt x="106956" y="60000"/>
                      </a:lnTo>
                      <a:lnTo>
                        <a:pt x="90340" y="42784"/>
                      </a:lnTo>
                      <a:lnTo>
                        <a:pt x="95921" y="42784"/>
                      </a:lnTo>
                      <a:lnTo>
                        <a:pt x="95921" y="42784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6" y="42702"/>
                        <a:pt x="19566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49"/>
                <p:cNvSpPr/>
                <p:nvPr/>
              </p:nvSpPr>
              <p:spPr>
                <a:xfrm rot="10800000">
                  <a:off x="341045" y="200402"/>
                  <a:ext cx="65130" cy="5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2" y="60000"/>
                      </a:moveTo>
                      <a:lnTo>
                        <a:pt x="6522" y="60000"/>
                      </a:lnTo>
                      <a:cubicBezTo>
                        <a:pt x="6522" y="34374"/>
                        <a:pt x="25367" y="12492"/>
                        <a:pt x="51108" y="8231"/>
                      </a:cubicBezTo>
                      <a:cubicBezTo>
                        <a:pt x="76848" y="3970"/>
                        <a:pt x="101961" y="18575"/>
                        <a:pt x="110521" y="42784"/>
                      </a:cubicBezTo>
                      <a:lnTo>
                        <a:pt x="116428" y="42784"/>
                      </a:lnTo>
                      <a:lnTo>
                        <a:pt x="106956" y="60000"/>
                      </a:lnTo>
                      <a:lnTo>
                        <a:pt x="90340" y="42784"/>
                      </a:lnTo>
                      <a:lnTo>
                        <a:pt x="95921" y="42784"/>
                      </a:lnTo>
                      <a:lnTo>
                        <a:pt x="95921" y="42784"/>
                      </a:lnTo>
                      <a:cubicBezTo>
                        <a:pt x="87358" y="27416"/>
                        <a:pt x="68572" y="19475"/>
                        <a:pt x="50448" y="23561"/>
                      </a:cubicBezTo>
                      <a:cubicBezTo>
                        <a:pt x="32324" y="27648"/>
                        <a:pt x="19566" y="42702"/>
                        <a:pt x="19566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56" name="Google Shape;656;p49"/>
              <p:cNvSpPr/>
              <p:nvPr/>
            </p:nvSpPr>
            <p:spPr>
              <a:xfrm rot="-1917999">
                <a:off x="4155897" y="2452946"/>
                <a:ext cx="1143142" cy="495353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7" name="Google Shape;657;p49"/>
          <p:cNvGrpSpPr/>
          <p:nvPr/>
        </p:nvGrpSpPr>
        <p:grpSpPr>
          <a:xfrm>
            <a:off x="4720777" y="1374179"/>
            <a:ext cx="924027" cy="3500241"/>
            <a:chOff x="4770851" y="1832469"/>
            <a:chExt cx="1231500" cy="4667444"/>
          </a:xfrm>
        </p:grpSpPr>
        <p:sp>
          <p:nvSpPr>
            <p:cNvPr id="658" name="Google Shape;658;p49"/>
            <p:cNvSpPr/>
            <p:nvPr/>
          </p:nvSpPr>
          <p:spPr>
            <a:xfrm>
              <a:off x="4951188" y="3496363"/>
              <a:ext cx="612545" cy="30035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49"/>
            <p:cNvGrpSpPr/>
            <p:nvPr/>
          </p:nvGrpSpPr>
          <p:grpSpPr>
            <a:xfrm>
              <a:off x="4770851" y="1832469"/>
              <a:ext cx="1231500" cy="1531693"/>
              <a:chOff x="4770851" y="1832469"/>
              <a:chExt cx="1231500" cy="1531693"/>
            </a:xfrm>
          </p:grpSpPr>
          <p:grpSp>
            <p:nvGrpSpPr>
              <p:cNvPr id="660" name="Google Shape;660;p49"/>
              <p:cNvGrpSpPr/>
              <p:nvPr/>
            </p:nvGrpSpPr>
            <p:grpSpPr>
              <a:xfrm>
                <a:off x="4924763" y="2978166"/>
                <a:ext cx="385996" cy="385996"/>
                <a:chOff x="180821" y="24832"/>
                <a:chExt cx="385996" cy="385996"/>
              </a:xfrm>
            </p:grpSpPr>
            <p:sp>
              <p:nvSpPr>
                <p:cNvPr id="661" name="Google Shape;661;p49"/>
                <p:cNvSpPr/>
                <p:nvPr/>
              </p:nvSpPr>
              <p:spPr>
                <a:xfrm>
                  <a:off x="180821" y="24832"/>
                  <a:ext cx="188641" cy="18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49"/>
                <p:cNvSpPr txBox="1"/>
                <p:nvPr/>
              </p:nvSpPr>
              <p:spPr>
                <a:xfrm>
                  <a:off x="236073" y="80084"/>
                  <a:ext cx="133389" cy="1333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49"/>
                <p:cNvSpPr/>
                <p:nvPr/>
              </p:nvSpPr>
              <p:spPr>
                <a:xfrm rot="5400000">
                  <a:off x="378176" y="24832"/>
                  <a:ext cx="188641" cy="18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49"/>
                <p:cNvSpPr txBox="1"/>
                <p:nvPr/>
              </p:nvSpPr>
              <p:spPr>
                <a:xfrm>
                  <a:off x="378176" y="80084"/>
                  <a:ext cx="133389" cy="1333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49"/>
                <p:cNvSpPr/>
                <p:nvPr/>
              </p:nvSpPr>
              <p:spPr>
                <a:xfrm rot="10800000">
                  <a:off x="378176" y="222187"/>
                  <a:ext cx="188641" cy="18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49"/>
                <p:cNvSpPr txBox="1"/>
                <p:nvPr/>
              </p:nvSpPr>
              <p:spPr>
                <a:xfrm>
                  <a:off x="378176" y="222187"/>
                  <a:ext cx="133389" cy="1333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49"/>
                <p:cNvSpPr/>
                <p:nvPr/>
              </p:nvSpPr>
              <p:spPr>
                <a:xfrm rot="-5400000">
                  <a:off x="180821" y="222187"/>
                  <a:ext cx="188641" cy="18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49"/>
                <p:cNvSpPr txBox="1"/>
                <p:nvPr/>
              </p:nvSpPr>
              <p:spPr>
                <a:xfrm>
                  <a:off x="236073" y="222187"/>
                  <a:ext cx="133389" cy="1333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49"/>
                <p:cNvSpPr/>
                <p:nvPr/>
              </p:nvSpPr>
              <p:spPr>
                <a:xfrm>
                  <a:off x="341254" y="178621"/>
                  <a:ext cx="65131" cy="56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18" y="60000"/>
                      </a:moveTo>
                      <a:lnTo>
                        <a:pt x="6518" y="60000"/>
                      </a:lnTo>
                      <a:cubicBezTo>
                        <a:pt x="6518" y="34376"/>
                        <a:pt x="25362" y="12495"/>
                        <a:pt x="51102" y="8232"/>
                      </a:cubicBezTo>
                      <a:cubicBezTo>
                        <a:pt x="76841" y="3968"/>
                        <a:pt x="101955" y="18568"/>
                        <a:pt x="110521" y="42773"/>
                      </a:cubicBezTo>
                      <a:lnTo>
                        <a:pt x="116423" y="42773"/>
                      </a:lnTo>
                      <a:lnTo>
                        <a:pt x="106963" y="60000"/>
                      </a:lnTo>
                      <a:lnTo>
                        <a:pt x="90349" y="42773"/>
                      </a:lnTo>
                      <a:lnTo>
                        <a:pt x="95925" y="42773"/>
                      </a:lnTo>
                      <a:cubicBezTo>
                        <a:pt x="87356" y="27410"/>
                        <a:pt x="68565" y="19474"/>
                        <a:pt x="50439" y="23563"/>
                      </a:cubicBezTo>
                      <a:cubicBezTo>
                        <a:pt x="32314" y="27651"/>
                        <a:pt x="19555" y="42704"/>
                        <a:pt x="1955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49"/>
                <p:cNvSpPr/>
                <p:nvPr/>
              </p:nvSpPr>
              <p:spPr>
                <a:xfrm rot="10800000">
                  <a:off x="341254" y="200404"/>
                  <a:ext cx="65131" cy="56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18" y="60000"/>
                      </a:moveTo>
                      <a:lnTo>
                        <a:pt x="6518" y="60000"/>
                      </a:lnTo>
                      <a:cubicBezTo>
                        <a:pt x="6518" y="34376"/>
                        <a:pt x="25362" y="12495"/>
                        <a:pt x="51102" y="8232"/>
                      </a:cubicBezTo>
                      <a:cubicBezTo>
                        <a:pt x="76841" y="3968"/>
                        <a:pt x="101955" y="18568"/>
                        <a:pt x="110521" y="42773"/>
                      </a:cubicBezTo>
                      <a:lnTo>
                        <a:pt x="116423" y="42773"/>
                      </a:lnTo>
                      <a:lnTo>
                        <a:pt x="106963" y="60000"/>
                      </a:lnTo>
                      <a:lnTo>
                        <a:pt x="90349" y="42773"/>
                      </a:lnTo>
                      <a:lnTo>
                        <a:pt x="95925" y="42773"/>
                      </a:lnTo>
                      <a:cubicBezTo>
                        <a:pt x="87356" y="27410"/>
                        <a:pt x="68565" y="19474"/>
                        <a:pt x="50439" y="23563"/>
                      </a:cubicBezTo>
                      <a:cubicBezTo>
                        <a:pt x="32314" y="27651"/>
                        <a:pt x="19555" y="42704"/>
                        <a:pt x="19555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1" name="Google Shape;671;p49"/>
              <p:cNvSpPr/>
              <p:nvPr/>
            </p:nvSpPr>
            <p:spPr>
              <a:xfrm rot="-1917999">
                <a:off x="4815349" y="2097346"/>
                <a:ext cx="1142503" cy="495348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2" name="Google Shape;672;p49"/>
          <p:cNvGrpSpPr/>
          <p:nvPr/>
        </p:nvGrpSpPr>
        <p:grpSpPr>
          <a:xfrm>
            <a:off x="5197067" y="1100245"/>
            <a:ext cx="923951" cy="3774174"/>
            <a:chOff x="5405449" y="1467228"/>
            <a:chExt cx="1231868" cy="5032685"/>
          </a:xfrm>
        </p:grpSpPr>
        <p:sp>
          <p:nvSpPr>
            <p:cNvPr id="673" name="Google Shape;673;p49"/>
            <p:cNvSpPr/>
            <p:nvPr/>
          </p:nvSpPr>
          <p:spPr>
            <a:xfrm>
              <a:off x="5562797" y="3136000"/>
              <a:ext cx="625958" cy="336391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49"/>
            <p:cNvGrpSpPr/>
            <p:nvPr/>
          </p:nvGrpSpPr>
          <p:grpSpPr>
            <a:xfrm>
              <a:off x="5405449" y="1467228"/>
              <a:ext cx="1231868" cy="1541347"/>
              <a:chOff x="5405449" y="1467228"/>
              <a:chExt cx="1231868" cy="1541347"/>
            </a:xfrm>
          </p:grpSpPr>
          <p:grpSp>
            <p:nvGrpSpPr>
              <p:cNvPr id="675" name="Google Shape;675;p49"/>
              <p:cNvGrpSpPr/>
              <p:nvPr/>
            </p:nvGrpSpPr>
            <p:grpSpPr>
              <a:xfrm>
                <a:off x="5555981" y="2622576"/>
                <a:ext cx="385999" cy="385999"/>
                <a:chOff x="180677" y="24832"/>
                <a:chExt cx="385999" cy="385999"/>
              </a:xfrm>
            </p:grpSpPr>
            <p:sp>
              <p:nvSpPr>
                <p:cNvPr id="676" name="Google Shape;676;p49"/>
                <p:cNvSpPr/>
                <p:nvPr/>
              </p:nvSpPr>
              <p:spPr>
                <a:xfrm>
                  <a:off x="180677" y="24832"/>
                  <a:ext cx="188642" cy="18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49"/>
                <p:cNvSpPr txBox="1"/>
                <p:nvPr/>
              </p:nvSpPr>
              <p:spPr>
                <a:xfrm>
                  <a:off x="235929" y="80084"/>
                  <a:ext cx="133390" cy="13339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A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49"/>
                <p:cNvSpPr/>
                <p:nvPr/>
              </p:nvSpPr>
              <p:spPr>
                <a:xfrm rot="5400000">
                  <a:off x="378034" y="24832"/>
                  <a:ext cx="188642" cy="18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49"/>
                <p:cNvSpPr txBox="1"/>
                <p:nvPr/>
              </p:nvSpPr>
              <p:spPr>
                <a:xfrm>
                  <a:off x="378034" y="80084"/>
                  <a:ext cx="133390" cy="13339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P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49"/>
                <p:cNvSpPr/>
                <p:nvPr/>
              </p:nvSpPr>
              <p:spPr>
                <a:xfrm rot="10800000">
                  <a:off x="378034" y="222189"/>
                  <a:ext cx="188642" cy="18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49"/>
                <p:cNvSpPr txBox="1"/>
                <p:nvPr/>
              </p:nvSpPr>
              <p:spPr>
                <a:xfrm>
                  <a:off x="378034" y="222189"/>
                  <a:ext cx="133390" cy="13339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49"/>
                <p:cNvSpPr/>
                <p:nvPr/>
              </p:nvSpPr>
              <p:spPr>
                <a:xfrm rot="-5400000">
                  <a:off x="180677" y="222189"/>
                  <a:ext cx="188642" cy="18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0" y="53726"/>
                        <a:pt x="53726" y="0"/>
                        <a:pt x="120000" y="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697B"/>
                    </a:gs>
                    <a:gs pos="50000">
                      <a:srgbClr val="42536A"/>
                    </a:gs>
                    <a:gs pos="100000">
                      <a:srgbClr val="38495F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49"/>
                <p:cNvSpPr txBox="1"/>
                <p:nvPr/>
              </p:nvSpPr>
              <p:spPr>
                <a:xfrm>
                  <a:off x="235929" y="222189"/>
                  <a:ext cx="133390" cy="13339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1100" tIns="71100" rIns="71100" bIns="711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000"/>
                    <a:buFont typeface="Arial Black"/>
                    <a:buNone/>
                  </a:pPr>
                  <a:r>
                    <a:rPr lang="en-NZ" sz="1000" b="1" i="0" u="none" strike="noStrike" cap="none">
                      <a:solidFill>
                        <a:schemeClr val="lt1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49"/>
                <p:cNvSpPr/>
                <p:nvPr/>
              </p:nvSpPr>
              <p:spPr>
                <a:xfrm>
                  <a:off x="341111" y="178622"/>
                  <a:ext cx="65131" cy="56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1" y="60000"/>
                      </a:moveTo>
                      <a:lnTo>
                        <a:pt x="6521" y="60000"/>
                      </a:lnTo>
                      <a:cubicBezTo>
                        <a:pt x="6521" y="34374"/>
                        <a:pt x="25366" y="12493"/>
                        <a:pt x="51106" y="8231"/>
                      </a:cubicBezTo>
                      <a:cubicBezTo>
                        <a:pt x="76846" y="3969"/>
                        <a:pt x="101959" y="18573"/>
                        <a:pt x="110521" y="42781"/>
                      </a:cubicBezTo>
                      <a:lnTo>
                        <a:pt x="116426" y="42781"/>
                      </a:lnTo>
                      <a:lnTo>
                        <a:pt x="106958" y="60000"/>
                      </a:lnTo>
                      <a:lnTo>
                        <a:pt x="90343" y="42781"/>
                      </a:lnTo>
                      <a:lnTo>
                        <a:pt x="95922" y="42781"/>
                      </a:lnTo>
                      <a:lnTo>
                        <a:pt x="95922" y="42781"/>
                      </a:lnTo>
                      <a:cubicBezTo>
                        <a:pt x="87357" y="27414"/>
                        <a:pt x="68570" y="19475"/>
                        <a:pt x="50445" y="23562"/>
                      </a:cubicBezTo>
                      <a:cubicBezTo>
                        <a:pt x="32321" y="27649"/>
                        <a:pt x="19563" y="42702"/>
                        <a:pt x="19563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49"/>
                <p:cNvSpPr/>
                <p:nvPr/>
              </p:nvSpPr>
              <p:spPr>
                <a:xfrm rot="10800000">
                  <a:off x="341111" y="200405"/>
                  <a:ext cx="65131" cy="56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521" y="60000"/>
                      </a:moveTo>
                      <a:lnTo>
                        <a:pt x="6521" y="60000"/>
                      </a:lnTo>
                      <a:cubicBezTo>
                        <a:pt x="6521" y="34374"/>
                        <a:pt x="25366" y="12493"/>
                        <a:pt x="51106" y="8231"/>
                      </a:cubicBezTo>
                      <a:cubicBezTo>
                        <a:pt x="76846" y="3969"/>
                        <a:pt x="101959" y="18573"/>
                        <a:pt x="110521" y="42781"/>
                      </a:cubicBezTo>
                      <a:lnTo>
                        <a:pt x="116426" y="42781"/>
                      </a:lnTo>
                      <a:lnTo>
                        <a:pt x="106958" y="60000"/>
                      </a:lnTo>
                      <a:lnTo>
                        <a:pt x="90343" y="42781"/>
                      </a:lnTo>
                      <a:lnTo>
                        <a:pt x="95922" y="42781"/>
                      </a:lnTo>
                      <a:lnTo>
                        <a:pt x="95922" y="42781"/>
                      </a:lnTo>
                      <a:cubicBezTo>
                        <a:pt x="87357" y="27414"/>
                        <a:pt x="68570" y="19475"/>
                        <a:pt x="50445" y="23562"/>
                      </a:cubicBezTo>
                      <a:cubicBezTo>
                        <a:pt x="32321" y="27649"/>
                        <a:pt x="19563" y="42702"/>
                        <a:pt x="19563" y="6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6BAC0"/>
                    </a:gs>
                    <a:gs pos="50000">
                      <a:srgbClr val="ADB1B8"/>
                    </a:gs>
                    <a:gs pos="100000">
                      <a:srgbClr val="989CA3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2352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6" name="Google Shape;686;p49"/>
              <p:cNvSpPr/>
              <p:nvPr/>
            </p:nvSpPr>
            <p:spPr>
              <a:xfrm rot="-1917999">
                <a:off x="5449913" y="1732221"/>
                <a:ext cx="1142939" cy="495345"/>
              </a:xfrm>
              <a:prstGeom prst="curvedDownArrow">
                <a:avLst>
                  <a:gd name="adj1" fmla="val 46154"/>
                  <a:gd name="adj2" fmla="val 92308"/>
                  <a:gd name="adj3" fmla="val 33333"/>
                </a:avLst>
              </a:prstGeom>
              <a:solidFill>
                <a:srgbClr val="2E75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7" name="Google Shape;687;p49"/>
          <p:cNvGrpSpPr/>
          <p:nvPr/>
        </p:nvGrpSpPr>
        <p:grpSpPr>
          <a:xfrm>
            <a:off x="1182129" y="4498622"/>
            <a:ext cx="386033" cy="386033"/>
            <a:chOff x="180640" y="24835"/>
            <a:chExt cx="386033" cy="386033"/>
          </a:xfrm>
        </p:grpSpPr>
        <p:sp>
          <p:nvSpPr>
            <p:cNvPr id="688" name="Google Shape;688;p49"/>
            <p:cNvSpPr/>
            <p:nvPr/>
          </p:nvSpPr>
          <p:spPr>
            <a:xfrm>
              <a:off x="180640" y="24835"/>
              <a:ext cx="188659" cy="1886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9"/>
            <p:cNvSpPr txBox="1"/>
            <p:nvPr/>
          </p:nvSpPr>
          <p:spPr>
            <a:xfrm>
              <a:off x="235897" y="80092"/>
              <a:ext cx="133402" cy="13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 Black"/>
                <a:buNone/>
              </a:pPr>
              <a:r>
                <a:rPr lang="en-NZ" sz="1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9"/>
            <p:cNvSpPr/>
            <p:nvPr/>
          </p:nvSpPr>
          <p:spPr>
            <a:xfrm rot="5400000">
              <a:off x="378014" y="24835"/>
              <a:ext cx="188659" cy="1886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9"/>
            <p:cNvSpPr txBox="1"/>
            <p:nvPr/>
          </p:nvSpPr>
          <p:spPr>
            <a:xfrm>
              <a:off x="378014" y="80092"/>
              <a:ext cx="133402" cy="13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 Black"/>
                <a:buNone/>
              </a:pPr>
              <a:r>
                <a:rPr lang="en-NZ" sz="1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9"/>
            <p:cNvSpPr/>
            <p:nvPr/>
          </p:nvSpPr>
          <p:spPr>
            <a:xfrm rot="10800000">
              <a:off x="378014" y="222209"/>
              <a:ext cx="188659" cy="1886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9"/>
            <p:cNvSpPr txBox="1"/>
            <p:nvPr/>
          </p:nvSpPr>
          <p:spPr>
            <a:xfrm>
              <a:off x="378014" y="222209"/>
              <a:ext cx="133402" cy="13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 Black"/>
                <a:buNone/>
              </a:pPr>
              <a:r>
                <a:rPr lang="en-NZ" sz="1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9"/>
            <p:cNvSpPr/>
            <p:nvPr/>
          </p:nvSpPr>
          <p:spPr>
            <a:xfrm rot="-5400000">
              <a:off x="180640" y="222209"/>
              <a:ext cx="188659" cy="1886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9"/>
            <p:cNvSpPr txBox="1"/>
            <p:nvPr/>
          </p:nvSpPr>
          <p:spPr>
            <a:xfrm>
              <a:off x="235897" y="222209"/>
              <a:ext cx="133402" cy="13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 Black"/>
                <a:buNone/>
              </a:pPr>
              <a:r>
                <a:rPr lang="en-NZ" sz="1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9"/>
            <p:cNvSpPr/>
            <p:nvPr/>
          </p:nvSpPr>
          <p:spPr>
            <a:xfrm>
              <a:off x="341088" y="178638"/>
              <a:ext cx="65137" cy="566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6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9"/>
            <p:cNvSpPr/>
            <p:nvPr/>
          </p:nvSpPr>
          <p:spPr>
            <a:xfrm rot="10800000">
              <a:off x="341088" y="200423"/>
              <a:ext cx="65137" cy="566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6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49"/>
          <p:cNvSpPr/>
          <p:nvPr/>
        </p:nvSpPr>
        <p:spPr>
          <a:xfrm rot="-1843894">
            <a:off x="3032352" y="3220008"/>
            <a:ext cx="3233738" cy="1121569"/>
          </a:xfrm>
          <a:prstGeom prst="rightArrow">
            <a:avLst>
              <a:gd name="adj1" fmla="val 50000"/>
              <a:gd name="adj2" fmla="val 72081"/>
            </a:avLst>
          </a:prstGeom>
          <a:solidFill>
            <a:srgbClr val="A5A5A5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Continuous Improvement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Small Steps</a:t>
            </a:r>
            <a:endParaRPr sz="1013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0"/>
          <p:cNvSpPr txBox="1">
            <a:spLocks noGrp="1"/>
          </p:cNvSpPr>
          <p:nvPr>
            <p:ph type="title"/>
          </p:nvPr>
        </p:nvSpPr>
        <p:spPr>
          <a:xfrm>
            <a:off x="1347108" y="240860"/>
            <a:ext cx="7326629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hints and tips</a:t>
            </a:r>
            <a:endParaRPr/>
          </a:p>
        </p:txBody>
      </p:sp>
      <p:sp>
        <p:nvSpPr>
          <p:cNvPr id="704" name="Google Shape;704;p50"/>
          <p:cNvSpPr txBox="1">
            <a:spLocks noGrp="1"/>
          </p:cNvSpPr>
          <p:nvPr>
            <p:ph type="body" idx="4294967295"/>
          </p:nvPr>
        </p:nvSpPr>
        <p:spPr>
          <a:xfrm>
            <a:off x="1412421" y="1421470"/>
            <a:ext cx="6640830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5763" lvl="0" indent="-3857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Think small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Prepare to fail….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 descr="C:\Users\hutchbi1\AppData\Local\Microsoft\Windows\Temporary Internet Files\Content.IE5\N5EU9590\pause-200x200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056" y="195088"/>
            <a:ext cx="4260626" cy="426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>
            <a:spLocks noGrp="1"/>
          </p:cNvSpPr>
          <p:nvPr>
            <p:ph type="body" idx="4294967295"/>
          </p:nvPr>
        </p:nvSpPr>
        <p:spPr>
          <a:xfrm>
            <a:off x="4623320" y="2066430"/>
            <a:ext cx="3751326" cy="50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What is improvement?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1"/>
          <p:cNvSpPr txBox="1">
            <a:spLocks noGrp="1"/>
          </p:cNvSpPr>
          <p:nvPr>
            <p:ph type="title"/>
          </p:nvPr>
        </p:nvSpPr>
        <p:spPr>
          <a:xfrm>
            <a:off x="5251550" y="260962"/>
            <a:ext cx="3774884" cy="73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Prepare to fail…</a:t>
            </a:r>
            <a:endParaRPr/>
          </a:p>
        </p:txBody>
      </p:sp>
      <p:sp>
        <p:nvSpPr>
          <p:cNvPr id="710" name="Google Shape;710;p51"/>
          <p:cNvSpPr txBox="1">
            <a:spLocks noGrp="1"/>
          </p:cNvSpPr>
          <p:nvPr>
            <p:ph type="body" idx="1"/>
          </p:nvPr>
        </p:nvSpPr>
        <p:spPr>
          <a:xfrm>
            <a:off x="1343567" y="303933"/>
            <a:ext cx="3460173" cy="439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NZ">
                <a:solidFill>
                  <a:schemeClr val="dk1"/>
                </a:solidFill>
              </a:rPr>
              <a:t>“I did not fail one thousand times; I found one thousand ways how not to make a lightbulb”</a:t>
            </a:r>
            <a:endParaRPr/>
          </a:p>
        </p:txBody>
      </p:sp>
      <p:pic>
        <p:nvPicPr>
          <p:cNvPr id="711" name="Google Shape;71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9113" y="1174498"/>
            <a:ext cx="2156668" cy="2976397"/>
          </a:xfrm>
          <a:prstGeom prst="rect">
            <a:avLst/>
          </a:prstGeom>
          <a:noFill/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12" name="Google Shape;712;p51"/>
          <p:cNvSpPr txBox="1"/>
          <p:nvPr/>
        </p:nvSpPr>
        <p:spPr>
          <a:xfrm>
            <a:off x="2813517" y="4152252"/>
            <a:ext cx="4505820" cy="73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Arial"/>
              <a:buNone/>
            </a:pPr>
            <a:r>
              <a:rPr lang="en-NZ" sz="27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Thomas Edison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2"/>
          <p:cNvSpPr txBox="1">
            <a:spLocks noGrp="1"/>
          </p:cNvSpPr>
          <p:nvPr>
            <p:ph type="title"/>
          </p:nvPr>
        </p:nvSpPr>
        <p:spPr>
          <a:xfrm>
            <a:off x="1347107" y="241997"/>
            <a:ext cx="7320099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Prepare to fail…</a:t>
            </a:r>
            <a:endParaRPr/>
          </a:p>
        </p:txBody>
      </p:sp>
      <p:sp>
        <p:nvSpPr>
          <p:cNvPr id="718" name="Google Shape;718;p52"/>
          <p:cNvSpPr txBox="1">
            <a:spLocks noGrp="1"/>
          </p:cNvSpPr>
          <p:nvPr>
            <p:ph type="body" idx="4294967295"/>
          </p:nvPr>
        </p:nvSpPr>
        <p:spPr>
          <a:xfrm>
            <a:off x="1347107" y="1276331"/>
            <a:ext cx="7646670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NZ">
                <a:solidFill>
                  <a:srgbClr val="002060"/>
                </a:solidFill>
              </a:rPr>
              <a:t>Not every PDSA will be successful</a:t>
            </a:r>
            <a:endParaRPr/>
          </a:p>
        </p:txBody>
      </p:sp>
      <p:sp>
        <p:nvSpPr>
          <p:cNvPr id="719" name="Google Shape;719;p52"/>
          <p:cNvSpPr txBox="1"/>
          <p:nvPr/>
        </p:nvSpPr>
        <p:spPr>
          <a:xfrm>
            <a:off x="1810345" y="1838871"/>
            <a:ext cx="5523310" cy="2354491"/>
          </a:xfrm>
          <a:prstGeom prst="rect">
            <a:avLst/>
          </a:prstGeom>
          <a:solidFill>
            <a:srgbClr val="F5F5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lang="en-NZ" sz="2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“If the plan doesn’t work, change the plan but never the goal .”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lang="en-NZ" sz="2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Anon.</a:t>
            </a:r>
            <a:r>
              <a:rPr lang="en-NZ" sz="2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lang="en-NZ" sz="2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“If plan A didn’t work the alphabet has 25 more letters“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lang="en-NZ" sz="2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Anon.</a:t>
            </a:r>
            <a:endParaRPr sz="2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3"/>
          <p:cNvSpPr txBox="1">
            <a:spLocks noGrp="1"/>
          </p:cNvSpPr>
          <p:nvPr>
            <p:ph type="title"/>
          </p:nvPr>
        </p:nvSpPr>
        <p:spPr>
          <a:xfrm>
            <a:off x="1366702" y="260454"/>
            <a:ext cx="6706144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hints and tips</a:t>
            </a:r>
            <a:endParaRPr/>
          </a:p>
        </p:txBody>
      </p:sp>
      <p:sp>
        <p:nvSpPr>
          <p:cNvPr id="725" name="Google Shape;725;p53"/>
          <p:cNvSpPr txBox="1">
            <a:spLocks noGrp="1"/>
          </p:cNvSpPr>
          <p:nvPr>
            <p:ph type="body" idx="4294967295"/>
          </p:nvPr>
        </p:nvSpPr>
        <p:spPr>
          <a:xfrm>
            <a:off x="1529987" y="1334181"/>
            <a:ext cx="6706144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5763" lvl="0" indent="-3857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Think small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Prepare to fail….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Use data</a:t>
            </a:r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4"/>
          <p:cNvSpPr txBox="1">
            <a:spLocks noGrp="1"/>
          </p:cNvSpPr>
          <p:nvPr>
            <p:ph type="title"/>
          </p:nvPr>
        </p:nvSpPr>
        <p:spPr>
          <a:xfrm>
            <a:off x="1404743" y="274702"/>
            <a:ext cx="6805263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Use data</a:t>
            </a:r>
            <a:endParaRPr/>
          </a:p>
        </p:txBody>
      </p:sp>
      <p:cxnSp>
        <p:nvCxnSpPr>
          <p:cNvPr id="731" name="Google Shape;731;p54"/>
          <p:cNvCxnSpPr/>
          <p:nvPr/>
        </p:nvCxnSpPr>
        <p:spPr>
          <a:xfrm rot="10800000" flipH="1">
            <a:off x="1404743" y="1371932"/>
            <a:ext cx="5276088" cy="3026664"/>
          </a:xfrm>
          <a:prstGeom prst="straightConnector1">
            <a:avLst/>
          </a:prstGeom>
          <a:noFill/>
          <a:ln w="666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732" name="Google Shape;73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840" y="4007721"/>
            <a:ext cx="261792" cy="26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4826" y="3589631"/>
            <a:ext cx="409362" cy="40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1383" y="3145411"/>
            <a:ext cx="499502" cy="49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4635" y="2675476"/>
            <a:ext cx="561793" cy="56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0178" y="2131257"/>
            <a:ext cx="645221" cy="64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9149" y="1564027"/>
            <a:ext cx="713951" cy="7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6850" y="933863"/>
            <a:ext cx="802985" cy="80298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54"/>
          <p:cNvSpPr txBox="1"/>
          <p:nvPr/>
        </p:nvSpPr>
        <p:spPr>
          <a:xfrm>
            <a:off x="1828167" y="4183230"/>
            <a:ext cx="211468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Very Small test – Qualitative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54"/>
          <p:cNvSpPr txBox="1"/>
          <p:nvPr/>
        </p:nvSpPr>
        <p:spPr>
          <a:xfrm>
            <a:off x="4042788" y="3005100"/>
            <a:ext cx="326724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Small/Medium test – Qualitative and quantitative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4"/>
          <p:cNvSpPr txBox="1"/>
          <p:nvPr/>
        </p:nvSpPr>
        <p:spPr>
          <a:xfrm>
            <a:off x="6680832" y="1457805"/>
            <a:ext cx="1896673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Large test – Quantitative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5"/>
          <p:cNvSpPr txBox="1">
            <a:spLocks noGrp="1"/>
          </p:cNvSpPr>
          <p:nvPr>
            <p:ph type="title"/>
          </p:nvPr>
        </p:nvSpPr>
        <p:spPr>
          <a:xfrm>
            <a:off x="1412421" y="253922"/>
            <a:ext cx="732663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hints and tips</a:t>
            </a:r>
            <a:endParaRPr/>
          </a:p>
        </p:txBody>
      </p:sp>
      <p:sp>
        <p:nvSpPr>
          <p:cNvPr id="747" name="Google Shape;747;p55"/>
          <p:cNvSpPr txBox="1">
            <a:spLocks noGrp="1"/>
          </p:cNvSpPr>
          <p:nvPr>
            <p:ph type="body" idx="4294967295"/>
          </p:nvPr>
        </p:nvSpPr>
        <p:spPr>
          <a:xfrm>
            <a:off x="1477736" y="1277779"/>
            <a:ext cx="6980464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5763" lvl="0" indent="-3857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Think small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Prepare to fail….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Use data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Think a couple of cycles ahead</a:t>
            </a: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6"/>
          <p:cNvSpPr txBox="1">
            <a:spLocks noGrp="1"/>
          </p:cNvSpPr>
          <p:nvPr>
            <p:ph type="title"/>
          </p:nvPr>
        </p:nvSpPr>
        <p:spPr>
          <a:xfrm>
            <a:off x="1365840" y="275453"/>
            <a:ext cx="7307897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Think a couple of cycles ahead</a:t>
            </a:r>
            <a:endParaRPr/>
          </a:p>
        </p:txBody>
      </p:sp>
      <p:pic>
        <p:nvPicPr>
          <p:cNvPr id="753" name="Google Shape;75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840" y="4007721"/>
            <a:ext cx="261792" cy="261792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6"/>
          <p:cNvSpPr/>
          <p:nvPr/>
        </p:nvSpPr>
        <p:spPr>
          <a:xfrm>
            <a:off x="1496736" y="1177201"/>
            <a:ext cx="3408931" cy="2190044"/>
          </a:xfrm>
          <a:prstGeom prst="cloudCallout">
            <a:avLst>
              <a:gd name="adj1" fmla="val -45569"/>
              <a:gd name="adj2" fmla="val 74191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5" name="Google Shape;7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5659" y="2571750"/>
            <a:ext cx="261792" cy="26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4110" y="2067542"/>
            <a:ext cx="409362" cy="40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9430" y="1529565"/>
            <a:ext cx="499502" cy="499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8" name="Google Shape;758;p56"/>
          <p:cNvCxnSpPr/>
          <p:nvPr/>
        </p:nvCxnSpPr>
        <p:spPr>
          <a:xfrm rot="10800000" flipH="1">
            <a:off x="2677452" y="1865376"/>
            <a:ext cx="1425230" cy="106984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759" name="Google Shape;759;p56" descr="A hand giving a thumbs u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7008" y="3025797"/>
            <a:ext cx="422098" cy="79019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6"/>
          <p:cNvSpPr/>
          <p:nvPr/>
        </p:nvSpPr>
        <p:spPr>
          <a:xfrm>
            <a:off x="4266205" y="2721975"/>
            <a:ext cx="2562155" cy="1633000"/>
          </a:xfrm>
          <a:prstGeom prst="cloudCallout">
            <a:avLst>
              <a:gd name="adj1" fmla="val -149286"/>
              <a:gd name="adj2" fmla="val 36095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1" name="Google Shape;761;p56" descr="A hand giving a thumbs u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579285">
            <a:off x="2754189" y="3582138"/>
            <a:ext cx="422098" cy="7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3603" y="3334184"/>
            <a:ext cx="261792" cy="261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3" name="Google Shape;763;p56"/>
          <p:cNvCxnSpPr/>
          <p:nvPr/>
        </p:nvCxnSpPr>
        <p:spPr>
          <a:xfrm>
            <a:off x="5195395" y="3697658"/>
            <a:ext cx="71261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764" name="Google Shape;76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0555" y="3334184"/>
            <a:ext cx="261792" cy="261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7"/>
          <p:cNvSpPr txBox="1">
            <a:spLocks noGrp="1"/>
          </p:cNvSpPr>
          <p:nvPr>
            <p:ph type="title"/>
          </p:nvPr>
        </p:nvSpPr>
        <p:spPr>
          <a:xfrm>
            <a:off x="1412421" y="273517"/>
            <a:ext cx="7102929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hints and tips</a:t>
            </a:r>
            <a:endParaRPr/>
          </a:p>
        </p:txBody>
      </p:sp>
      <p:sp>
        <p:nvSpPr>
          <p:cNvPr id="770" name="Google Shape;770;p57"/>
          <p:cNvSpPr txBox="1">
            <a:spLocks noGrp="1"/>
          </p:cNvSpPr>
          <p:nvPr>
            <p:ph type="body" idx="4294967295"/>
          </p:nvPr>
        </p:nvSpPr>
        <p:spPr>
          <a:xfrm>
            <a:off x="1549581" y="1192871"/>
            <a:ext cx="6307728" cy="291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5763" lvl="0" indent="-3857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Think small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Prepare to fail….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Use data</a:t>
            </a:r>
            <a:endParaRPr dirty="0"/>
          </a:p>
          <a:p>
            <a:pPr marL="5905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+mj-lt"/>
              <a:buAutoNum type="arabicPeriod"/>
            </a:pPr>
            <a:endParaRPr dirty="0">
              <a:solidFill>
                <a:srgbClr val="002060"/>
              </a:solidFill>
            </a:endParaRPr>
          </a:p>
          <a:p>
            <a:pPr marL="385763" lvl="0" indent="-38576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AutoNum type="arabicPeriod"/>
            </a:pPr>
            <a:r>
              <a:rPr lang="en-NZ" dirty="0">
                <a:solidFill>
                  <a:srgbClr val="002060"/>
                </a:solidFill>
              </a:rPr>
              <a:t>Think a couple of cycles ahead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8"/>
          <p:cNvSpPr/>
          <p:nvPr/>
        </p:nvSpPr>
        <p:spPr>
          <a:xfrm>
            <a:off x="2679340" y="1112037"/>
            <a:ext cx="3096050" cy="319985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58"/>
          <p:cNvSpPr txBox="1">
            <a:spLocks noGrp="1"/>
          </p:cNvSpPr>
          <p:nvPr>
            <p:ph type="title"/>
          </p:nvPr>
        </p:nvSpPr>
        <p:spPr>
          <a:xfrm>
            <a:off x="1378458" y="318665"/>
            <a:ext cx="7203839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PDSA learning cycle</a:t>
            </a:r>
            <a:endParaRPr/>
          </a:p>
        </p:txBody>
      </p:sp>
      <p:pic>
        <p:nvPicPr>
          <p:cNvPr id="777" name="Google Shape;777;p58" descr="IG22fig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7038" y="1016291"/>
            <a:ext cx="3344414" cy="36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8"/>
          <p:cNvSpPr txBox="1"/>
          <p:nvPr/>
        </p:nvSpPr>
        <p:spPr>
          <a:xfrm>
            <a:off x="5776158" y="4275319"/>
            <a:ext cx="107593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050"/>
              <a:buFont typeface="Arial"/>
              <a:buNone/>
            </a:pPr>
            <a:r>
              <a:rPr lang="en-NZ" sz="105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Langley et. Al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58"/>
          <p:cNvSpPr/>
          <p:nvPr/>
        </p:nvSpPr>
        <p:spPr>
          <a:xfrm>
            <a:off x="4350258" y="1983725"/>
            <a:ext cx="971550" cy="171450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58"/>
          <p:cNvSpPr/>
          <p:nvPr/>
        </p:nvSpPr>
        <p:spPr>
          <a:xfrm>
            <a:off x="4402645" y="3130447"/>
            <a:ext cx="1076325" cy="447675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58"/>
          <p:cNvSpPr/>
          <p:nvPr/>
        </p:nvSpPr>
        <p:spPr>
          <a:xfrm>
            <a:off x="3019518" y="3248319"/>
            <a:ext cx="1143000" cy="285750"/>
          </a:xfrm>
          <a:prstGeom prst="rect">
            <a:avLst/>
          </a:prstGeom>
          <a:noFill/>
          <a:ln w="25400" cap="sq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2" name="Google Shape;782;p58"/>
          <p:cNvCxnSpPr/>
          <p:nvPr/>
        </p:nvCxnSpPr>
        <p:spPr>
          <a:xfrm rot="10800000" flipH="1">
            <a:off x="4032504" y="2155175"/>
            <a:ext cx="317754" cy="975272"/>
          </a:xfrm>
          <a:prstGeom prst="straightConnector1">
            <a:avLst/>
          </a:prstGeom>
          <a:noFill/>
          <a:ln w="603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783" name="Google Shape;783;p58"/>
          <p:cNvCxnSpPr/>
          <p:nvPr/>
        </p:nvCxnSpPr>
        <p:spPr>
          <a:xfrm rot="10800000">
            <a:off x="4162518" y="3391194"/>
            <a:ext cx="211264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9"/>
          <p:cNvSpPr txBox="1">
            <a:spLocks noGrp="1"/>
          </p:cNvSpPr>
          <p:nvPr>
            <p:ph type="title"/>
          </p:nvPr>
        </p:nvSpPr>
        <p:spPr>
          <a:xfrm>
            <a:off x="1277634" y="307912"/>
            <a:ext cx="7572452" cy="76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But I do not have enough time to work this way……</a:t>
            </a:r>
            <a:endParaRPr/>
          </a:p>
        </p:txBody>
      </p:sp>
      <p:sp>
        <p:nvSpPr>
          <p:cNvPr id="789" name="Google Shape;789;p59"/>
          <p:cNvSpPr txBox="1"/>
          <p:nvPr/>
        </p:nvSpPr>
        <p:spPr>
          <a:xfrm>
            <a:off x="1898120" y="1748111"/>
            <a:ext cx="6290954" cy="259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NZ" sz="36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NZ" sz="405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We’ve the time to do the wrong thing repeatedly but not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NZ" sz="405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the right thing once”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35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NZ" sz="135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Via Twitter @JeremyTaylorNV</a:t>
            </a:r>
            <a:endParaRPr sz="135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0"/>
          <p:cNvSpPr txBox="1">
            <a:spLocks noGrp="1"/>
          </p:cNvSpPr>
          <p:nvPr>
            <p:ph type="title"/>
          </p:nvPr>
        </p:nvSpPr>
        <p:spPr>
          <a:xfrm>
            <a:off x="1458142" y="272644"/>
            <a:ext cx="6928212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But we have tried that before……</a:t>
            </a:r>
            <a:endParaRPr/>
          </a:p>
        </p:txBody>
      </p:sp>
      <p:pic>
        <p:nvPicPr>
          <p:cNvPr id="795" name="Google Shape;795;p60" descr="A close-up of a watch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101" y="1841863"/>
            <a:ext cx="3172899" cy="2437793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60"/>
          <p:cNvSpPr txBox="1"/>
          <p:nvPr/>
        </p:nvSpPr>
        <p:spPr>
          <a:xfrm>
            <a:off x="4824100" y="1185098"/>
            <a:ext cx="3949944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NZ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is a confounding variable….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NZ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context today is different from the context yesterday and is different from the context tomorrow – just because something succeeded or failed in the past does not mean you will get the same result today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1307919" y="307912"/>
            <a:ext cx="7542167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Improvement</a:t>
            </a:r>
            <a:endParaRPr/>
          </a:p>
        </p:txBody>
      </p:sp>
      <p:sp>
        <p:nvSpPr>
          <p:cNvPr id="129" name="Google Shape;129;p6"/>
          <p:cNvSpPr txBox="1">
            <a:spLocks noGrp="1"/>
          </p:cNvSpPr>
          <p:nvPr>
            <p:ph type="body" idx="4294967295"/>
          </p:nvPr>
        </p:nvSpPr>
        <p:spPr>
          <a:xfrm>
            <a:off x="1257300" y="1137805"/>
            <a:ext cx="7886700" cy="329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-NZ" b="1" dirty="0">
                <a:solidFill>
                  <a:srgbClr val="002060"/>
                </a:solidFill>
              </a:rPr>
              <a:t>Dictionary definition: </a:t>
            </a:r>
            <a:r>
              <a:rPr lang="en-NZ" dirty="0">
                <a:solidFill>
                  <a:srgbClr val="002060"/>
                </a:solidFill>
              </a:rPr>
              <a:t>an occasion when something gets better or when you make it better.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-NZ" b="1" dirty="0">
                <a:solidFill>
                  <a:srgbClr val="002060"/>
                </a:solidFill>
              </a:rPr>
              <a:t>Ian’s definition:  </a:t>
            </a:r>
            <a:r>
              <a:rPr lang="en-NZ" dirty="0">
                <a:solidFill>
                  <a:srgbClr val="002060"/>
                </a:solidFill>
              </a:rPr>
              <a:t>find something that annoys you, if once you have tested some ideas it no longer annoys you it is an improvement.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30" name="Google Shape;130;p6" descr="A graph of different colored ba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551" y="1868849"/>
            <a:ext cx="5315692" cy="247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9"/>
          <p:cNvSpPr txBox="1">
            <a:spLocks noGrp="1"/>
          </p:cNvSpPr>
          <p:nvPr>
            <p:ph type="title"/>
          </p:nvPr>
        </p:nvSpPr>
        <p:spPr>
          <a:xfrm>
            <a:off x="1254818" y="203748"/>
            <a:ext cx="6713525" cy="87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NZ"/>
              <a:t>Systems thinking – how can FLS support the health targets?</a:t>
            </a:r>
            <a:endParaRPr/>
          </a:p>
        </p:txBody>
      </p:sp>
      <p:pic>
        <p:nvPicPr>
          <p:cNvPr id="803" name="Google Shape;803;p19" descr="A screenshot of a computer&#10;&#10;AI-generated content may be incorrect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818" y="1306954"/>
            <a:ext cx="2392780" cy="30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9" descr="A screenshot of a computer scree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3426" y="1232641"/>
            <a:ext cx="2644096" cy="3263504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9"/>
          <p:cNvSpPr txBox="1"/>
          <p:nvPr/>
        </p:nvSpPr>
        <p:spPr>
          <a:xfrm>
            <a:off x="3707019" y="1306954"/>
            <a:ext cx="1729961" cy="55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Reduced refracture 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Fewer presentations to 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9"/>
          <p:cNvSpPr txBox="1"/>
          <p:nvPr/>
        </p:nvSpPr>
        <p:spPr>
          <a:xfrm>
            <a:off x="4611862" y="3388149"/>
            <a:ext cx="1731564" cy="87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Reduced refracture 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Fewer acute operations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NZ"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capacity for electives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7" name="Google Shape;80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8453" y="128890"/>
            <a:ext cx="797567" cy="82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1432016" y="215177"/>
            <a:ext cx="7176407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Improvement</a:t>
            </a:r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4294967295"/>
          </p:nvPr>
        </p:nvSpPr>
        <p:spPr>
          <a:xfrm>
            <a:off x="1432016" y="1000645"/>
            <a:ext cx="7444195" cy="349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None/>
            </a:pPr>
            <a:r>
              <a:rPr lang="en-NZ" sz="2700">
                <a:solidFill>
                  <a:srgbClr val="002060"/>
                </a:solidFill>
              </a:rPr>
              <a:t>“All improvement requires change, but not all changes are an improvement”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500"/>
              <a:buNone/>
            </a:pPr>
            <a:r>
              <a:rPr lang="en-NZ" sz="1500">
                <a:solidFill>
                  <a:srgbClr val="002060"/>
                </a:solidFill>
              </a:rPr>
              <a:t>Attributed to Don Berwick or Paul Bataldan</a:t>
            </a:r>
            <a:endParaRPr sz="240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2700"/>
              <a:buNone/>
            </a:pPr>
            <a:r>
              <a:rPr lang="en-NZ" sz="2700">
                <a:solidFill>
                  <a:srgbClr val="002060"/>
                </a:solidFill>
              </a:rPr>
              <a:t>“If you do what you’ve always done, you’ll get what you’ve always gotten”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500"/>
              <a:buNone/>
            </a:pPr>
            <a:r>
              <a:rPr lang="en-NZ" sz="1500">
                <a:solidFill>
                  <a:srgbClr val="002060"/>
                </a:solidFill>
              </a:rPr>
              <a:t>- Tony Robbins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392827" y="244709"/>
            <a:ext cx="7356589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NZ">
                <a:solidFill>
                  <a:srgbClr val="002060"/>
                </a:solidFill>
              </a:rPr>
              <a:t>Where does the improvement occur?</a:t>
            </a:r>
            <a:endParaRPr/>
          </a:p>
        </p:txBody>
      </p:sp>
      <p:pic>
        <p:nvPicPr>
          <p:cNvPr id="142" name="Google Shape;142;p8" descr="A picture containing person, indoor, work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034" y="1124120"/>
            <a:ext cx="3533041" cy="287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 descr="A picture containing text, indoor, floor, baggage clai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3353" y="986250"/>
            <a:ext cx="1655210" cy="22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" descr="A picture containing person, indoor, roo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134" y="960994"/>
            <a:ext cx="1862826" cy="139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9451" y="2286287"/>
            <a:ext cx="1869965" cy="120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 descr="A picture containing text, person, person, pos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8594" y="3193197"/>
            <a:ext cx="1427820" cy="107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 descr="A picture containing text, person, indoor, compute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47302" y="3493879"/>
            <a:ext cx="1848581" cy="953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1257300" y="169817"/>
            <a:ext cx="7664631" cy="83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NZ"/>
              <a:t>The System of Profound Knowledge – AKA improvement science</a:t>
            </a:r>
            <a:endParaRPr/>
          </a:p>
        </p:txBody>
      </p:sp>
      <p:pic>
        <p:nvPicPr>
          <p:cNvPr id="153" name="Google Shape;153;p9" descr="http://www.oshatrain.org/courses/images/700/700_8_5_Demin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6999" y="1408247"/>
            <a:ext cx="2338328" cy="293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0424" y="1320325"/>
            <a:ext cx="2026307" cy="310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one Health">
      <a:dk1>
        <a:srgbClr val="001F45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1378</Words>
  <Application>Microsoft Office PowerPoint</Application>
  <PresentationFormat>On-screen Show (16:9)</PresentationFormat>
  <Paragraphs>301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Roboto</vt:lpstr>
      <vt:lpstr>Calibri</vt:lpstr>
      <vt:lpstr>Arial</vt:lpstr>
      <vt:lpstr>Arimo</vt:lpstr>
      <vt:lpstr>Arial Black</vt:lpstr>
      <vt:lpstr>Office Theme</vt:lpstr>
      <vt:lpstr>Fracture Fest:  Quality Improvement - What is it and what does it mean?  15 May 2025</vt:lpstr>
      <vt:lpstr>What is quality</vt:lpstr>
      <vt:lpstr>Defining Quality</vt:lpstr>
      <vt:lpstr>Institute of Medicine</vt:lpstr>
      <vt:lpstr>PowerPoint Presentation</vt:lpstr>
      <vt:lpstr>Improvement</vt:lpstr>
      <vt:lpstr>Improvement</vt:lpstr>
      <vt:lpstr>Where does the improvement occur?</vt:lpstr>
      <vt:lpstr>The System of Profound Knowledge – AKA improvement science</vt:lpstr>
      <vt:lpstr>2 Types of knowledge</vt:lpstr>
      <vt:lpstr>PowerPoint Presentation</vt:lpstr>
      <vt:lpstr>2 Types of knowledge</vt:lpstr>
      <vt:lpstr>2 Types of knowledge</vt:lpstr>
      <vt:lpstr>2 Types of knowledge</vt:lpstr>
      <vt:lpstr>2 Types of knowledge</vt:lpstr>
      <vt:lpstr>2 Types of knowledge</vt:lpstr>
      <vt:lpstr>PowerPoint Presentation</vt:lpstr>
      <vt:lpstr>Systems thinking – Cynefin Framework</vt:lpstr>
      <vt:lpstr>PowerPoint Presentation</vt:lpstr>
      <vt:lpstr>Variation happens</vt:lpstr>
      <vt:lpstr>Data over time</vt:lpstr>
      <vt:lpstr>Hand hygiene example</vt:lpstr>
      <vt:lpstr>PowerPoint Presentation</vt:lpstr>
      <vt:lpstr>Another example</vt:lpstr>
      <vt:lpstr>PowerPoint Presentation</vt:lpstr>
      <vt:lpstr>Data over time</vt:lpstr>
      <vt:lpstr>PowerPoint Presentation</vt:lpstr>
      <vt:lpstr>Everyone is different</vt:lpstr>
      <vt:lpstr>Change is fundamental to improvement</vt:lpstr>
      <vt:lpstr>Begin change management early</vt:lpstr>
      <vt:lpstr>ADKAR (ProSci) – a framework for managing change</vt:lpstr>
      <vt:lpstr>ADKAR (Prosci) – 5 step process</vt:lpstr>
      <vt:lpstr>PowerPoint Presentation</vt:lpstr>
      <vt:lpstr>PowerPoint Presentation</vt:lpstr>
      <vt:lpstr>PDSA learning cycle</vt:lpstr>
      <vt:lpstr>Positive deviance</vt:lpstr>
      <vt:lpstr>PowerPoint Presentation</vt:lpstr>
      <vt:lpstr>Positive deviance</vt:lpstr>
      <vt:lpstr>PowerPoint Presentation</vt:lpstr>
      <vt:lpstr>Positive deviance</vt:lpstr>
      <vt:lpstr>PowerPoint Presentation</vt:lpstr>
      <vt:lpstr>How do we make an improvement?</vt:lpstr>
      <vt:lpstr>Model for Improvement – a framework for change</vt:lpstr>
      <vt:lpstr>Model for Improvement – questions 1 and 2</vt:lpstr>
      <vt:lpstr>Model for Improvement – question 3</vt:lpstr>
      <vt:lpstr>PDSA learning cycle</vt:lpstr>
      <vt:lpstr>PDSA hints and tips</vt:lpstr>
      <vt:lpstr>Think Small</vt:lpstr>
      <vt:lpstr>PDSA hints and tips</vt:lpstr>
      <vt:lpstr>Prepare to fail…</vt:lpstr>
      <vt:lpstr>Prepare to fail…</vt:lpstr>
      <vt:lpstr>PDSA hints and tips</vt:lpstr>
      <vt:lpstr>Use data</vt:lpstr>
      <vt:lpstr>PDSA hints and tips</vt:lpstr>
      <vt:lpstr>Think a couple of cycles ahead</vt:lpstr>
      <vt:lpstr>PDSA hints and tips</vt:lpstr>
      <vt:lpstr>PDSA learning cycle</vt:lpstr>
      <vt:lpstr>But I do not have enough time to work this way……</vt:lpstr>
      <vt:lpstr>But we have tried that before……</vt:lpstr>
      <vt:lpstr>Systems thinking – how can FLS support the health targets?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Sandra Terpstra</dc:creator>
  <cp:lastModifiedBy>Harminder Gill</cp:lastModifiedBy>
  <cp:revision>3</cp:revision>
  <dcterms:created xsi:type="dcterms:W3CDTF">2024-11-24T20:07:22Z</dcterms:created>
  <dcterms:modified xsi:type="dcterms:W3CDTF">2025-05-11T21:03:08Z</dcterms:modified>
</cp:coreProperties>
</file>