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5"/>
  </p:notesMasterIdLst>
  <p:sldIdLst>
    <p:sldId id="256" r:id="rId4"/>
    <p:sldId id="257" r:id="rId5"/>
    <p:sldId id="276" r:id="rId6"/>
    <p:sldId id="271" r:id="rId7"/>
    <p:sldId id="449" r:id="rId8"/>
    <p:sldId id="450" r:id="rId9"/>
    <p:sldId id="260" r:id="rId10"/>
    <p:sldId id="270" r:id="rId11"/>
    <p:sldId id="264" r:id="rId12"/>
    <p:sldId id="269" r:id="rId13"/>
    <p:sldId id="272" r:id="rId14"/>
    <p:sldId id="259" r:id="rId15"/>
    <p:sldId id="274" r:id="rId16"/>
    <p:sldId id="273" r:id="rId17"/>
    <p:sldId id="261" r:id="rId18"/>
    <p:sldId id="277" r:id="rId19"/>
    <p:sldId id="448" r:id="rId20"/>
    <p:sldId id="267" r:id="rId21"/>
    <p:sldId id="268" r:id="rId22"/>
    <p:sldId id="263"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4660"/>
  </p:normalViewPr>
  <p:slideViewPr>
    <p:cSldViewPr snapToGrid="0">
      <p:cViewPr varScale="1">
        <p:scale>
          <a:sx n="58" d="100"/>
          <a:sy n="58" d="100"/>
        </p:scale>
        <p:origin x="836"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DC58A-6701-45C3-BD41-4390E3DD9881}"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55676FB0-8468-4D72-A809-3E0DE8093F6E}">
      <dgm:prSet custT="1"/>
      <dgm:spPr/>
      <dgm:t>
        <a:bodyPr/>
        <a:lstStyle/>
        <a:p>
          <a:r>
            <a:rPr lang="en-US" sz="1600" dirty="0"/>
            <a:t>Early-2000’s</a:t>
          </a:r>
        </a:p>
      </dgm:t>
    </dgm:pt>
    <dgm:pt modelId="{B9175CC9-1B19-4E3B-902E-591B8FD9C9CE}" type="parTrans" cxnId="{72325EDC-F7FB-4131-B2E7-9BC280A146D7}">
      <dgm:prSet/>
      <dgm:spPr/>
      <dgm:t>
        <a:bodyPr/>
        <a:lstStyle/>
        <a:p>
          <a:endParaRPr lang="en-US"/>
        </a:p>
      </dgm:t>
    </dgm:pt>
    <dgm:pt modelId="{0F6D96BE-68A6-4415-BF2D-BC63B30FCBB7}" type="sibTrans" cxnId="{72325EDC-F7FB-4131-B2E7-9BC280A146D7}">
      <dgm:prSet/>
      <dgm:spPr/>
      <dgm:t>
        <a:bodyPr/>
        <a:lstStyle/>
        <a:p>
          <a:endParaRPr lang="en-US"/>
        </a:p>
      </dgm:t>
    </dgm:pt>
    <dgm:pt modelId="{16EA9867-F2E0-4863-A5AB-FA000617AB3B}">
      <dgm:prSet custT="1"/>
      <dgm:spPr/>
      <dgm:t>
        <a:bodyPr/>
        <a:lstStyle/>
        <a:p>
          <a:r>
            <a:rPr lang="en-NZ" sz="1500" dirty="0"/>
            <a:t> Etidronate since 90s until alendronate (Fosamax) became available in early 2000’s – funded under special authority</a:t>
          </a:r>
          <a:endParaRPr lang="en-US" sz="1500" dirty="0"/>
        </a:p>
      </dgm:t>
    </dgm:pt>
    <dgm:pt modelId="{5CE6E054-B9FE-43FD-87AD-9C8F6A5D58FF}" type="parTrans" cxnId="{A9097133-7493-472C-A3B6-522E91A7A160}">
      <dgm:prSet/>
      <dgm:spPr/>
      <dgm:t>
        <a:bodyPr/>
        <a:lstStyle/>
        <a:p>
          <a:endParaRPr lang="en-US"/>
        </a:p>
      </dgm:t>
    </dgm:pt>
    <dgm:pt modelId="{5B8877B5-F027-4D84-A76E-38641BC566FF}" type="sibTrans" cxnId="{A9097133-7493-472C-A3B6-522E91A7A160}">
      <dgm:prSet/>
      <dgm:spPr/>
      <dgm:t>
        <a:bodyPr/>
        <a:lstStyle/>
        <a:p>
          <a:endParaRPr lang="en-US"/>
        </a:p>
      </dgm:t>
    </dgm:pt>
    <dgm:pt modelId="{E8353F20-E8F9-4F82-877D-FD0F44EC950B}">
      <dgm:prSet custT="1"/>
      <dgm:spPr/>
      <dgm:t>
        <a:bodyPr/>
        <a:lstStyle/>
        <a:p>
          <a:r>
            <a:rPr lang="en-US" sz="1600" dirty="0"/>
            <a:t>Mid-2000s</a:t>
          </a:r>
        </a:p>
      </dgm:t>
    </dgm:pt>
    <dgm:pt modelId="{95C4A2B2-ACCB-42EE-968B-036560B4409F}" type="parTrans" cxnId="{58215FF5-BFAE-4A0B-8D8A-9B10DF1D44A6}">
      <dgm:prSet/>
      <dgm:spPr/>
      <dgm:t>
        <a:bodyPr/>
        <a:lstStyle/>
        <a:p>
          <a:endParaRPr lang="en-US"/>
        </a:p>
      </dgm:t>
    </dgm:pt>
    <dgm:pt modelId="{CC1414FF-6488-41C1-B6B7-89CEFF175806}" type="sibTrans" cxnId="{58215FF5-BFAE-4A0B-8D8A-9B10DF1D44A6}">
      <dgm:prSet/>
      <dgm:spPr/>
      <dgm:t>
        <a:bodyPr/>
        <a:lstStyle/>
        <a:p>
          <a:endParaRPr lang="en-US"/>
        </a:p>
      </dgm:t>
    </dgm:pt>
    <dgm:pt modelId="{ADE0A900-9BC3-485D-BAE7-3F8B8572DE9A}">
      <dgm:prSet custT="1"/>
      <dgm:spPr/>
      <dgm:t>
        <a:bodyPr/>
        <a:lstStyle/>
        <a:p>
          <a:r>
            <a:rPr lang="en-US" sz="1500" dirty="0"/>
            <a:t>Zoledronate became available – initially Zometa 4mg (2004) then </a:t>
          </a:r>
          <a:r>
            <a:rPr lang="en-US" sz="1500" dirty="0" err="1"/>
            <a:t>Aclasta</a:t>
          </a:r>
          <a:r>
            <a:rPr lang="en-US" sz="1500" dirty="0"/>
            <a:t> 5mg (2007), funded for osteoporosis under special authority since 2010</a:t>
          </a:r>
        </a:p>
      </dgm:t>
    </dgm:pt>
    <dgm:pt modelId="{582E687B-CC94-4C49-BABF-CBA849C76C24}" type="parTrans" cxnId="{F7D19CB7-C0AC-4300-9695-D57343346505}">
      <dgm:prSet/>
      <dgm:spPr/>
      <dgm:t>
        <a:bodyPr/>
        <a:lstStyle/>
        <a:p>
          <a:endParaRPr lang="en-US"/>
        </a:p>
      </dgm:t>
    </dgm:pt>
    <dgm:pt modelId="{4EA5DFA3-79F7-4217-A1E0-33D30761169D}" type="sibTrans" cxnId="{F7D19CB7-C0AC-4300-9695-D57343346505}">
      <dgm:prSet/>
      <dgm:spPr/>
      <dgm:t>
        <a:bodyPr/>
        <a:lstStyle/>
        <a:p>
          <a:endParaRPr lang="en-US"/>
        </a:p>
      </dgm:t>
    </dgm:pt>
    <dgm:pt modelId="{723641AF-3A1C-4D93-99C3-BEE5AB7AFC47}">
      <dgm:prSet custT="1"/>
      <dgm:spPr/>
      <dgm:t>
        <a:bodyPr/>
        <a:lstStyle/>
        <a:p>
          <a:r>
            <a:rPr lang="en-US" sz="1600" dirty="0"/>
            <a:t>2011</a:t>
          </a:r>
        </a:p>
      </dgm:t>
    </dgm:pt>
    <dgm:pt modelId="{2B81FA9F-A2D2-4E03-BE03-A1916FE79C4B}" type="parTrans" cxnId="{6C0B7AF6-0E6A-4D73-8A1A-0DEB021A6645}">
      <dgm:prSet/>
      <dgm:spPr/>
      <dgm:t>
        <a:bodyPr/>
        <a:lstStyle/>
        <a:p>
          <a:endParaRPr lang="en-US"/>
        </a:p>
      </dgm:t>
    </dgm:pt>
    <dgm:pt modelId="{D3054471-60AC-4BE6-AE28-9EEEC2CBFBC2}" type="sibTrans" cxnId="{6C0B7AF6-0E6A-4D73-8A1A-0DEB021A6645}">
      <dgm:prSet/>
      <dgm:spPr/>
      <dgm:t>
        <a:bodyPr/>
        <a:lstStyle/>
        <a:p>
          <a:endParaRPr lang="en-US"/>
        </a:p>
      </dgm:t>
    </dgm:pt>
    <dgm:pt modelId="{8223DD89-9C5E-4392-82DD-26FA5B893220}">
      <dgm:prSet custT="1"/>
      <dgm:spPr/>
      <dgm:t>
        <a:bodyPr/>
        <a:lstStyle/>
        <a:p>
          <a:r>
            <a:rPr lang="en-US" sz="1500" dirty="0"/>
            <a:t>Teriparatide funded under (strict) special authority</a:t>
          </a:r>
        </a:p>
      </dgm:t>
    </dgm:pt>
    <dgm:pt modelId="{7C31CEA8-4846-4D94-AAEA-6628FEBDD532}" type="parTrans" cxnId="{CA874E1C-F1FE-49E3-BC50-81C39321A453}">
      <dgm:prSet/>
      <dgm:spPr/>
      <dgm:t>
        <a:bodyPr/>
        <a:lstStyle/>
        <a:p>
          <a:endParaRPr lang="en-US"/>
        </a:p>
      </dgm:t>
    </dgm:pt>
    <dgm:pt modelId="{B63B6435-8B11-4411-9232-315289D0BD9B}" type="sibTrans" cxnId="{CA874E1C-F1FE-49E3-BC50-81C39321A453}">
      <dgm:prSet/>
      <dgm:spPr/>
      <dgm:t>
        <a:bodyPr/>
        <a:lstStyle/>
        <a:p>
          <a:endParaRPr lang="en-US"/>
        </a:p>
      </dgm:t>
    </dgm:pt>
    <dgm:pt modelId="{5F74A69D-AAF5-46D5-8C59-DCC81E1EC869}">
      <dgm:prSet custT="1"/>
      <dgm:spPr/>
      <dgm:t>
        <a:bodyPr/>
        <a:lstStyle/>
        <a:p>
          <a:r>
            <a:rPr lang="en-US" sz="1600" dirty="0"/>
            <a:t>2013</a:t>
          </a:r>
        </a:p>
      </dgm:t>
    </dgm:pt>
    <dgm:pt modelId="{6DFC8FAB-23E9-4120-A03A-69472E5CA400}" type="parTrans" cxnId="{9B2D5610-6FDB-4A04-B119-90236105DFB5}">
      <dgm:prSet/>
      <dgm:spPr/>
      <dgm:t>
        <a:bodyPr/>
        <a:lstStyle/>
        <a:p>
          <a:endParaRPr lang="en-US"/>
        </a:p>
      </dgm:t>
    </dgm:pt>
    <dgm:pt modelId="{4E200FA4-8478-4F71-916E-2D0C1613AE44}" type="sibTrans" cxnId="{9B2D5610-6FDB-4A04-B119-90236105DFB5}">
      <dgm:prSet/>
      <dgm:spPr/>
      <dgm:t>
        <a:bodyPr/>
        <a:lstStyle/>
        <a:p>
          <a:endParaRPr lang="en-US"/>
        </a:p>
      </dgm:t>
    </dgm:pt>
    <dgm:pt modelId="{6699FC3B-A911-48BA-AED1-D88FEFD6199D}">
      <dgm:prSet custT="1"/>
      <dgm:spPr/>
      <dgm:t>
        <a:bodyPr/>
        <a:lstStyle/>
        <a:p>
          <a:r>
            <a:rPr lang="en-US" sz="1500" dirty="0"/>
            <a:t>Risedronate became available, no special authority restrictions</a:t>
          </a:r>
        </a:p>
      </dgm:t>
    </dgm:pt>
    <dgm:pt modelId="{5857E034-30BE-472F-BEC3-14FABAA97403}" type="parTrans" cxnId="{62E62C66-265F-43F0-86A4-8295E20FA71A}">
      <dgm:prSet/>
      <dgm:spPr/>
      <dgm:t>
        <a:bodyPr/>
        <a:lstStyle/>
        <a:p>
          <a:endParaRPr lang="en-US"/>
        </a:p>
      </dgm:t>
    </dgm:pt>
    <dgm:pt modelId="{76C9594E-6C80-417E-B1BF-35864CF598B8}" type="sibTrans" cxnId="{62E62C66-265F-43F0-86A4-8295E20FA71A}">
      <dgm:prSet/>
      <dgm:spPr/>
      <dgm:t>
        <a:bodyPr/>
        <a:lstStyle/>
        <a:p>
          <a:endParaRPr lang="en-US"/>
        </a:p>
      </dgm:t>
    </dgm:pt>
    <dgm:pt modelId="{85CA6C59-B308-446C-B80D-9178832CE1AD}">
      <dgm:prSet custT="1"/>
      <dgm:spPr/>
      <dgm:t>
        <a:bodyPr/>
        <a:lstStyle/>
        <a:p>
          <a:r>
            <a:rPr lang="en-US" sz="1600" dirty="0"/>
            <a:t>2018</a:t>
          </a:r>
        </a:p>
      </dgm:t>
    </dgm:pt>
    <dgm:pt modelId="{919093C0-94A7-4936-8F72-F6AB27EF6569}" type="parTrans" cxnId="{F243CB7B-356F-4915-BCBC-1F408F31B3FC}">
      <dgm:prSet/>
      <dgm:spPr/>
      <dgm:t>
        <a:bodyPr/>
        <a:lstStyle/>
        <a:p>
          <a:endParaRPr lang="en-US"/>
        </a:p>
      </dgm:t>
    </dgm:pt>
    <dgm:pt modelId="{2CA24E9A-68C6-4A2D-9522-732E117E208F}" type="sibTrans" cxnId="{F243CB7B-356F-4915-BCBC-1F408F31B3FC}">
      <dgm:prSet/>
      <dgm:spPr/>
      <dgm:t>
        <a:bodyPr/>
        <a:lstStyle/>
        <a:p>
          <a:endParaRPr lang="en-US"/>
        </a:p>
      </dgm:t>
    </dgm:pt>
    <dgm:pt modelId="{9C17F621-ED59-49F8-A834-1A95B71C7462}">
      <dgm:prSet custT="1"/>
      <dgm:spPr/>
      <dgm:t>
        <a:bodyPr/>
        <a:lstStyle/>
        <a:p>
          <a:r>
            <a:rPr lang="en-US" sz="1500" dirty="0"/>
            <a:t>Denosumab funded under (very strict) special authority</a:t>
          </a:r>
        </a:p>
      </dgm:t>
    </dgm:pt>
    <dgm:pt modelId="{415690DE-842C-4B86-A88C-09F233D4E496}" type="parTrans" cxnId="{8DE1986B-BD48-4444-BBAB-D92A457E7ECA}">
      <dgm:prSet/>
      <dgm:spPr/>
      <dgm:t>
        <a:bodyPr/>
        <a:lstStyle/>
        <a:p>
          <a:endParaRPr lang="en-US"/>
        </a:p>
      </dgm:t>
    </dgm:pt>
    <dgm:pt modelId="{BF8E895F-C4A3-4599-9E73-87960FAC47E6}" type="sibTrans" cxnId="{8DE1986B-BD48-4444-BBAB-D92A457E7ECA}">
      <dgm:prSet/>
      <dgm:spPr/>
      <dgm:t>
        <a:bodyPr/>
        <a:lstStyle/>
        <a:p>
          <a:endParaRPr lang="en-US"/>
        </a:p>
      </dgm:t>
    </dgm:pt>
    <dgm:pt modelId="{BB768D80-6CB3-4A6B-B468-3EDD37DFF362}">
      <dgm:prSet custT="1"/>
      <dgm:spPr/>
      <dgm:t>
        <a:bodyPr/>
        <a:lstStyle/>
        <a:p>
          <a:r>
            <a:rPr lang="en-US" sz="1600" dirty="0"/>
            <a:t>2019</a:t>
          </a:r>
        </a:p>
      </dgm:t>
    </dgm:pt>
    <dgm:pt modelId="{7572E2E6-335C-4054-B99D-B8DC76E3FE60}" type="parTrans" cxnId="{8F5B7F9A-E2CB-494C-A1F8-70EA98D23D02}">
      <dgm:prSet/>
      <dgm:spPr/>
      <dgm:t>
        <a:bodyPr/>
        <a:lstStyle/>
        <a:p>
          <a:endParaRPr lang="en-US"/>
        </a:p>
      </dgm:t>
    </dgm:pt>
    <dgm:pt modelId="{4FDE5CB7-017E-4387-A662-85A9598F898C}" type="sibTrans" cxnId="{8F5B7F9A-E2CB-494C-A1F8-70EA98D23D02}">
      <dgm:prSet/>
      <dgm:spPr/>
      <dgm:t>
        <a:bodyPr/>
        <a:lstStyle/>
        <a:p>
          <a:endParaRPr lang="en-US"/>
        </a:p>
      </dgm:t>
    </dgm:pt>
    <dgm:pt modelId="{49AC2D2D-254F-4718-92BB-17D47360F10D}">
      <dgm:prSet/>
      <dgm:spPr/>
      <dgm:t>
        <a:bodyPr/>
        <a:lstStyle/>
        <a:p>
          <a:endParaRPr lang="en-US" dirty="0"/>
        </a:p>
      </dgm:t>
    </dgm:pt>
    <dgm:pt modelId="{56D11C4F-0A9F-46B9-B6C5-85910C800B0E}" type="parTrans" cxnId="{326BCC59-24C8-4FCC-A4FE-C0742859AC35}">
      <dgm:prSet/>
      <dgm:spPr/>
      <dgm:t>
        <a:bodyPr/>
        <a:lstStyle/>
        <a:p>
          <a:endParaRPr lang="en-US"/>
        </a:p>
      </dgm:t>
    </dgm:pt>
    <dgm:pt modelId="{C61C5F54-74AF-42A4-A72E-018165E87C56}" type="sibTrans" cxnId="{326BCC59-24C8-4FCC-A4FE-C0742859AC35}">
      <dgm:prSet/>
      <dgm:spPr/>
      <dgm:t>
        <a:bodyPr/>
        <a:lstStyle/>
        <a:p>
          <a:endParaRPr lang="en-US"/>
        </a:p>
      </dgm:t>
    </dgm:pt>
    <dgm:pt modelId="{168648F9-0260-435B-A7CE-DD5671F2C8F9}">
      <dgm:prSet custT="1"/>
      <dgm:spPr/>
      <dgm:t>
        <a:bodyPr/>
        <a:lstStyle/>
        <a:p>
          <a:r>
            <a:rPr lang="en-US" sz="1600" dirty="0"/>
            <a:t>2022</a:t>
          </a:r>
        </a:p>
      </dgm:t>
    </dgm:pt>
    <dgm:pt modelId="{31FA2545-5715-4CB4-997E-4ECA3AF5030D}" type="parTrans" cxnId="{97AFE377-CB48-4ECF-83CB-B8FA66E258B4}">
      <dgm:prSet/>
      <dgm:spPr/>
      <dgm:t>
        <a:bodyPr/>
        <a:lstStyle/>
        <a:p>
          <a:endParaRPr lang="en-US"/>
        </a:p>
      </dgm:t>
    </dgm:pt>
    <dgm:pt modelId="{3612A06A-1BBA-4346-9694-4720FFAF4D41}" type="sibTrans" cxnId="{97AFE377-CB48-4ECF-83CB-B8FA66E258B4}">
      <dgm:prSet/>
      <dgm:spPr/>
      <dgm:t>
        <a:bodyPr/>
        <a:lstStyle/>
        <a:p>
          <a:endParaRPr lang="en-US"/>
        </a:p>
      </dgm:t>
    </dgm:pt>
    <dgm:pt modelId="{D1E4D8C7-25B9-4FB4-A0E0-3DB738DAB92E}">
      <dgm:prSet custT="1"/>
      <dgm:spPr/>
      <dgm:t>
        <a:bodyPr/>
        <a:lstStyle/>
        <a:p>
          <a:r>
            <a:rPr lang="en-US" sz="1700" b="1" dirty="0"/>
            <a:t>Zoledronate special authority removed</a:t>
          </a:r>
        </a:p>
      </dgm:t>
    </dgm:pt>
    <dgm:pt modelId="{13BB61EE-9DBF-42F4-A4D3-262F0F236AFC}" type="parTrans" cxnId="{25E22962-AFFE-4338-BCFB-4536A6DB7E98}">
      <dgm:prSet/>
      <dgm:spPr/>
      <dgm:t>
        <a:bodyPr/>
        <a:lstStyle/>
        <a:p>
          <a:endParaRPr lang="en-US"/>
        </a:p>
      </dgm:t>
    </dgm:pt>
    <dgm:pt modelId="{657585C7-A7F0-4A0F-B30D-7ADA37555303}" type="sibTrans" cxnId="{25E22962-AFFE-4338-BCFB-4536A6DB7E98}">
      <dgm:prSet/>
      <dgm:spPr/>
      <dgm:t>
        <a:bodyPr/>
        <a:lstStyle/>
        <a:p>
          <a:endParaRPr lang="en-US"/>
        </a:p>
      </dgm:t>
    </dgm:pt>
    <dgm:pt modelId="{BB1134CC-7FF2-4E9E-A27F-3D1D2E4266EE}">
      <dgm:prSet custT="1"/>
      <dgm:spPr/>
      <dgm:t>
        <a:bodyPr/>
        <a:lstStyle/>
        <a:p>
          <a:r>
            <a:rPr lang="en-US" sz="1600" dirty="0"/>
            <a:t>Mar 2025</a:t>
          </a:r>
        </a:p>
      </dgm:t>
    </dgm:pt>
    <dgm:pt modelId="{14525968-2749-4F4A-9263-38145407BF23}" type="parTrans" cxnId="{4D200A17-9F00-414D-9225-D36A6D1E87C2}">
      <dgm:prSet/>
      <dgm:spPr/>
      <dgm:t>
        <a:bodyPr/>
        <a:lstStyle/>
        <a:p>
          <a:endParaRPr lang="en-NZ"/>
        </a:p>
      </dgm:t>
    </dgm:pt>
    <dgm:pt modelId="{91E26E28-E4BC-4F54-A578-35F16A5F9F21}" type="sibTrans" cxnId="{4D200A17-9F00-414D-9225-D36A6D1E87C2}">
      <dgm:prSet/>
      <dgm:spPr/>
      <dgm:t>
        <a:bodyPr/>
        <a:lstStyle/>
        <a:p>
          <a:endParaRPr lang="en-NZ"/>
        </a:p>
      </dgm:t>
    </dgm:pt>
    <dgm:pt modelId="{BE4ED672-BBBE-4991-8CB5-B4111710A887}">
      <dgm:prSet custT="1"/>
      <dgm:spPr/>
      <dgm:t>
        <a:bodyPr/>
        <a:lstStyle/>
        <a:p>
          <a:endParaRPr lang="en-NZ" sz="1400" dirty="0"/>
        </a:p>
      </dgm:t>
    </dgm:pt>
    <dgm:pt modelId="{6343888C-3911-4D8D-96BB-65C911064EEF}" type="parTrans" cxnId="{7EF84177-46A0-4602-BBD7-AA88C97479EA}">
      <dgm:prSet/>
      <dgm:spPr/>
      <dgm:t>
        <a:bodyPr/>
        <a:lstStyle/>
        <a:p>
          <a:endParaRPr lang="en-NZ"/>
        </a:p>
      </dgm:t>
    </dgm:pt>
    <dgm:pt modelId="{D0615DBC-B9A0-4FCF-9DBA-6D032266E67D}" type="sibTrans" cxnId="{7EF84177-46A0-4602-BBD7-AA88C97479EA}">
      <dgm:prSet/>
      <dgm:spPr/>
      <dgm:t>
        <a:bodyPr/>
        <a:lstStyle/>
        <a:p>
          <a:endParaRPr lang="en-NZ"/>
        </a:p>
      </dgm:t>
    </dgm:pt>
    <dgm:pt modelId="{F32D7F0A-7B95-466C-B323-D26F949968FB}" type="pres">
      <dgm:prSet presAssocID="{21CDC58A-6701-45C3-BD41-4390E3DD9881}" presName="Name0" presStyleCnt="0">
        <dgm:presLayoutVars>
          <dgm:chMax/>
          <dgm:chPref/>
          <dgm:animLvl val="lvl"/>
        </dgm:presLayoutVars>
      </dgm:prSet>
      <dgm:spPr/>
    </dgm:pt>
    <dgm:pt modelId="{5E4CF901-21C9-40D8-B76D-7C5FD111BCB2}" type="pres">
      <dgm:prSet presAssocID="{55676FB0-8468-4D72-A809-3E0DE8093F6E}" presName="composite" presStyleCnt="0"/>
      <dgm:spPr/>
    </dgm:pt>
    <dgm:pt modelId="{D044DC06-4EE8-4D1E-8104-9E2D01627E22}" type="pres">
      <dgm:prSet presAssocID="{55676FB0-8468-4D72-A809-3E0DE8093F6E}" presName="Parent1" presStyleLbl="alignNode1" presStyleIdx="0" presStyleCnt="8" custScaleX="124401" custLinFactNeighborX="-54040" custLinFactNeighborY="3149">
        <dgm:presLayoutVars>
          <dgm:chMax val="1"/>
          <dgm:chPref val="1"/>
          <dgm:bulletEnabled val="1"/>
        </dgm:presLayoutVars>
      </dgm:prSet>
      <dgm:spPr/>
    </dgm:pt>
    <dgm:pt modelId="{227A75CA-B5F9-4666-A2E8-A5A6A3817E82}" type="pres">
      <dgm:prSet presAssocID="{55676FB0-8468-4D72-A809-3E0DE8093F6E}" presName="Childtext1" presStyleLbl="revTx" presStyleIdx="0" presStyleCnt="8">
        <dgm:presLayoutVars>
          <dgm:chMax val="0"/>
          <dgm:chPref val="0"/>
          <dgm:bulletEnabled/>
        </dgm:presLayoutVars>
      </dgm:prSet>
      <dgm:spPr/>
    </dgm:pt>
    <dgm:pt modelId="{1F686DD0-E047-4188-AEF7-FC246EE0C075}" type="pres">
      <dgm:prSet presAssocID="{55676FB0-8468-4D72-A809-3E0DE8093F6E}" presName="ConnectLine" presStyleLbl="sibTrans1D1" presStyleIdx="0" presStyleCnt="8"/>
      <dgm:spPr>
        <a:noFill/>
        <a:ln w="12700" cap="flat" cmpd="sng" algn="ctr">
          <a:solidFill>
            <a:schemeClr val="accent1">
              <a:hueOff val="0"/>
              <a:satOff val="0"/>
              <a:lumOff val="0"/>
              <a:alphaOff val="0"/>
            </a:schemeClr>
          </a:solidFill>
          <a:prstDash val="dash"/>
          <a:miter lim="800000"/>
        </a:ln>
        <a:effectLst/>
      </dgm:spPr>
    </dgm:pt>
    <dgm:pt modelId="{73B88051-E218-4421-BA8A-C9D3C4BC8A1B}" type="pres">
      <dgm:prSet presAssocID="{55676FB0-8468-4D72-A809-3E0DE8093F6E}" presName="ConnectLineEnd" presStyleLbl="node1" presStyleIdx="0" presStyleCnt="8"/>
      <dgm:spPr/>
    </dgm:pt>
    <dgm:pt modelId="{42422BB8-FC5F-4C07-82F0-BA0CFCC874B0}" type="pres">
      <dgm:prSet presAssocID="{55676FB0-8468-4D72-A809-3E0DE8093F6E}" presName="EmptyPane" presStyleCnt="0"/>
      <dgm:spPr/>
    </dgm:pt>
    <dgm:pt modelId="{A2E591E9-6B47-4BFD-AC3F-2CDB90F11493}" type="pres">
      <dgm:prSet presAssocID="{0F6D96BE-68A6-4415-BF2D-BC63B30FCBB7}" presName="spaceBetweenRectangles" presStyleLbl="fgAcc1" presStyleIdx="0" presStyleCnt="7"/>
      <dgm:spPr/>
    </dgm:pt>
    <dgm:pt modelId="{8417F116-800D-49A5-8936-594800F473F8}" type="pres">
      <dgm:prSet presAssocID="{E8353F20-E8F9-4F82-877D-FD0F44EC950B}" presName="composite" presStyleCnt="0"/>
      <dgm:spPr/>
    </dgm:pt>
    <dgm:pt modelId="{995CC089-1CFD-4D7A-8647-F64D55BC57E7}" type="pres">
      <dgm:prSet presAssocID="{E8353F20-E8F9-4F82-877D-FD0F44EC950B}" presName="Parent1" presStyleLbl="alignNode1" presStyleIdx="1" presStyleCnt="8" custScaleX="123826" custLinFactNeighborX="-10744">
        <dgm:presLayoutVars>
          <dgm:chMax val="1"/>
          <dgm:chPref val="1"/>
          <dgm:bulletEnabled val="1"/>
        </dgm:presLayoutVars>
      </dgm:prSet>
      <dgm:spPr/>
    </dgm:pt>
    <dgm:pt modelId="{85DDDA7D-ABBF-4DB3-B446-8CF2F10389ED}" type="pres">
      <dgm:prSet presAssocID="{E8353F20-E8F9-4F82-877D-FD0F44EC950B}" presName="Childtext1" presStyleLbl="revTx" presStyleIdx="1" presStyleCnt="8">
        <dgm:presLayoutVars>
          <dgm:chMax val="0"/>
          <dgm:chPref val="0"/>
          <dgm:bulletEnabled/>
        </dgm:presLayoutVars>
      </dgm:prSet>
      <dgm:spPr/>
    </dgm:pt>
    <dgm:pt modelId="{CB6C1BB7-33A3-4EE6-899F-0AB69D1DAB5C}" type="pres">
      <dgm:prSet presAssocID="{E8353F20-E8F9-4F82-877D-FD0F44EC950B}" presName="ConnectLine" presStyleLbl="sibTrans1D1" presStyleIdx="1" presStyleCnt="8"/>
      <dgm:spPr>
        <a:noFill/>
        <a:ln w="12700" cap="flat" cmpd="sng" algn="ctr">
          <a:solidFill>
            <a:schemeClr val="accent1">
              <a:hueOff val="0"/>
              <a:satOff val="0"/>
              <a:lumOff val="0"/>
              <a:alphaOff val="0"/>
            </a:schemeClr>
          </a:solidFill>
          <a:prstDash val="dash"/>
          <a:miter lim="800000"/>
        </a:ln>
        <a:effectLst/>
      </dgm:spPr>
    </dgm:pt>
    <dgm:pt modelId="{B582C393-FC09-449C-AC46-2E6598A8AE17}" type="pres">
      <dgm:prSet presAssocID="{E8353F20-E8F9-4F82-877D-FD0F44EC950B}" presName="ConnectLineEnd" presStyleLbl="node1" presStyleIdx="1" presStyleCnt="8"/>
      <dgm:spPr/>
    </dgm:pt>
    <dgm:pt modelId="{5E071F01-97C8-4707-8559-150F09913972}" type="pres">
      <dgm:prSet presAssocID="{E8353F20-E8F9-4F82-877D-FD0F44EC950B}" presName="EmptyPane" presStyleCnt="0"/>
      <dgm:spPr/>
    </dgm:pt>
    <dgm:pt modelId="{6684BD91-C4B7-4A60-A618-0F04B72317F3}" type="pres">
      <dgm:prSet presAssocID="{CC1414FF-6488-41C1-B6B7-89CEFF175806}" presName="spaceBetweenRectangles" presStyleLbl="fgAcc1" presStyleIdx="1" presStyleCnt="7"/>
      <dgm:spPr/>
    </dgm:pt>
    <dgm:pt modelId="{8F7312D9-AC17-4DE2-B3BE-2DBFF5B4359E}" type="pres">
      <dgm:prSet presAssocID="{723641AF-3A1C-4D93-99C3-BEE5AB7AFC47}" presName="composite" presStyleCnt="0"/>
      <dgm:spPr/>
    </dgm:pt>
    <dgm:pt modelId="{8648304F-7F8B-4A23-A12A-018BF57F29CF}" type="pres">
      <dgm:prSet presAssocID="{723641AF-3A1C-4D93-99C3-BEE5AB7AFC47}" presName="Parent1" presStyleLbl="alignNode1" presStyleIdx="2" presStyleCnt="8" custScaleX="109981" custLinFactNeighborX="-12604">
        <dgm:presLayoutVars>
          <dgm:chMax val="1"/>
          <dgm:chPref val="1"/>
          <dgm:bulletEnabled val="1"/>
        </dgm:presLayoutVars>
      </dgm:prSet>
      <dgm:spPr/>
    </dgm:pt>
    <dgm:pt modelId="{A3B763C1-B359-4ACF-85EC-0C61BEA854AF}" type="pres">
      <dgm:prSet presAssocID="{723641AF-3A1C-4D93-99C3-BEE5AB7AFC47}" presName="Childtext1" presStyleLbl="revTx" presStyleIdx="2" presStyleCnt="8">
        <dgm:presLayoutVars>
          <dgm:chMax val="0"/>
          <dgm:chPref val="0"/>
          <dgm:bulletEnabled/>
        </dgm:presLayoutVars>
      </dgm:prSet>
      <dgm:spPr/>
    </dgm:pt>
    <dgm:pt modelId="{B5BE752B-74BB-44D2-90A3-DCC8A22AFF54}" type="pres">
      <dgm:prSet presAssocID="{723641AF-3A1C-4D93-99C3-BEE5AB7AFC47}" presName="ConnectLine" presStyleLbl="sibTrans1D1" presStyleIdx="2" presStyleCnt="8"/>
      <dgm:spPr>
        <a:noFill/>
        <a:ln w="12700" cap="flat" cmpd="sng" algn="ctr">
          <a:solidFill>
            <a:schemeClr val="accent1">
              <a:hueOff val="0"/>
              <a:satOff val="0"/>
              <a:lumOff val="0"/>
              <a:alphaOff val="0"/>
            </a:schemeClr>
          </a:solidFill>
          <a:prstDash val="dash"/>
          <a:miter lim="800000"/>
        </a:ln>
        <a:effectLst/>
      </dgm:spPr>
    </dgm:pt>
    <dgm:pt modelId="{3C8620B0-80E4-4A43-BF0B-3A88013F64B4}" type="pres">
      <dgm:prSet presAssocID="{723641AF-3A1C-4D93-99C3-BEE5AB7AFC47}" presName="ConnectLineEnd" presStyleLbl="node1" presStyleIdx="2" presStyleCnt="8"/>
      <dgm:spPr/>
    </dgm:pt>
    <dgm:pt modelId="{50FBE281-935F-4491-B42E-0D2284310E3D}" type="pres">
      <dgm:prSet presAssocID="{723641AF-3A1C-4D93-99C3-BEE5AB7AFC47}" presName="EmptyPane" presStyleCnt="0"/>
      <dgm:spPr/>
    </dgm:pt>
    <dgm:pt modelId="{38E338F8-C099-450F-AC32-FCD9A8667906}" type="pres">
      <dgm:prSet presAssocID="{D3054471-60AC-4BE6-AE28-9EEEC2CBFBC2}" presName="spaceBetweenRectangles" presStyleLbl="fgAcc1" presStyleIdx="2" presStyleCnt="7"/>
      <dgm:spPr/>
    </dgm:pt>
    <dgm:pt modelId="{55CD4B01-CE2E-4C81-8696-595EFFFD03EF}" type="pres">
      <dgm:prSet presAssocID="{5F74A69D-AAF5-46D5-8C59-DCC81E1EC869}" presName="composite" presStyleCnt="0"/>
      <dgm:spPr/>
    </dgm:pt>
    <dgm:pt modelId="{480BA1F5-D7A2-451F-9EAF-02925F84E2F6}" type="pres">
      <dgm:prSet presAssocID="{5F74A69D-AAF5-46D5-8C59-DCC81E1EC869}" presName="Parent1" presStyleLbl="alignNode1" presStyleIdx="3" presStyleCnt="8" custScaleX="109955" custLinFactNeighborX="-25247" custLinFactNeighborY="391">
        <dgm:presLayoutVars>
          <dgm:chMax val="1"/>
          <dgm:chPref val="1"/>
          <dgm:bulletEnabled val="1"/>
        </dgm:presLayoutVars>
      </dgm:prSet>
      <dgm:spPr/>
    </dgm:pt>
    <dgm:pt modelId="{FE0C79EF-0CE1-4083-928C-8BB2EFA80E85}" type="pres">
      <dgm:prSet presAssocID="{5F74A69D-AAF5-46D5-8C59-DCC81E1EC869}" presName="Childtext1" presStyleLbl="revTx" presStyleIdx="3" presStyleCnt="8">
        <dgm:presLayoutVars>
          <dgm:chMax val="0"/>
          <dgm:chPref val="0"/>
          <dgm:bulletEnabled/>
        </dgm:presLayoutVars>
      </dgm:prSet>
      <dgm:spPr/>
    </dgm:pt>
    <dgm:pt modelId="{C68D9E82-FC59-4BF7-86D8-374090BE333C}" type="pres">
      <dgm:prSet presAssocID="{5F74A69D-AAF5-46D5-8C59-DCC81E1EC869}" presName="ConnectLine" presStyleLbl="sibTrans1D1" presStyleIdx="3" presStyleCnt="8"/>
      <dgm:spPr>
        <a:noFill/>
        <a:ln w="12700" cap="flat" cmpd="sng" algn="ctr">
          <a:solidFill>
            <a:schemeClr val="accent1">
              <a:hueOff val="0"/>
              <a:satOff val="0"/>
              <a:lumOff val="0"/>
              <a:alphaOff val="0"/>
            </a:schemeClr>
          </a:solidFill>
          <a:prstDash val="dash"/>
          <a:miter lim="800000"/>
        </a:ln>
        <a:effectLst/>
      </dgm:spPr>
    </dgm:pt>
    <dgm:pt modelId="{D9929E1E-B95E-4FE2-90C8-43E876AB7542}" type="pres">
      <dgm:prSet presAssocID="{5F74A69D-AAF5-46D5-8C59-DCC81E1EC869}" presName="ConnectLineEnd" presStyleLbl="node1" presStyleIdx="3" presStyleCnt="8"/>
      <dgm:spPr/>
    </dgm:pt>
    <dgm:pt modelId="{CC394254-86B6-4888-B4CB-DDA3AD8F0841}" type="pres">
      <dgm:prSet presAssocID="{5F74A69D-AAF5-46D5-8C59-DCC81E1EC869}" presName="EmptyPane" presStyleCnt="0"/>
      <dgm:spPr/>
    </dgm:pt>
    <dgm:pt modelId="{C16B0745-5A1D-45BC-8702-2B8031F01105}" type="pres">
      <dgm:prSet presAssocID="{4E200FA4-8478-4F71-916E-2D0C1613AE44}" presName="spaceBetweenRectangles" presStyleLbl="fgAcc1" presStyleIdx="3" presStyleCnt="7"/>
      <dgm:spPr/>
    </dgm:pt>
    <dgm:pt modelId="{832906A6-3C9F-4507-B4CE-181F00586E2D}" type="pres">
      <dgm:prSet presAssocID="{85CA6C59-B308-446C-B80D-9178832CE1AD}" presName="composite" presStyleCnt="0"/>
      <dgm:spPr/>
    </dgm:pt>
    <dgm:pt modelId="{975AD9D5-2A6C-44D5-80C5-E9EB73C17CCC}" type="pres">
      <dgm:prSet presAssocID="{85CA6C59-B308-446C-B80D-9178832CE1AD}" presName="Parent1" presStyleLbl="alignNode1" presStyleIdx="4" presStyleCnt="8" custScaleX="114046">
        <dgm:presLayoutVars>
          <dgm:chMax val="1"/>
          <dgm:chPref val="1"/>
          <dgm:bulletEnabled val="1"/>
        </dgm:presLayoutVars>
      </dgm:prSet>
      <dgm:spPr/>
    </dgm:pt>
    <dgm:pt modelId="{71071581-246E-43C8-9835-C4F261BAC669}" type="pres">
      <dgm:prSet presAssocID="{85CA6C59-B308-446C-B80D-9178832CE1AD}" presName="Childtext1" presStyleLbl="revTx" presStyleIdx="4" presStyleCnt="8">
        <dgm:presLayoutVars>
          <dgm:chMax val="0"/>
          <dgm:chPref val="0"/>
          <dgm:bulletEnabled/>
        </dgm:presLayoutVars>
      </dgm:prSet>
      <dgm:spPr/>
    </dgm:pt>
    <dgm:pt modelId="{322C8E95-B7CB-429A-B925-2D931A51D465}" type="pres">
      <dgm:prSet presAssocID="{85CA6C59-B308-446C-B80D-9178832CE1AD}" presName="ConnectLine" presStyleLbl="sibTrans1D1" presStyleIdx="4" presStyleCnt="8"/>
      <dgm:spPr>
        <a:noFill/>
        <a:ln w="12700" cap="flat" cmpd="sng" algn="ctr">
          <a:solidFill>
            <a:schemeClr val="accent1">
              <a:hueOff val="0"/>
              <a:satOff val="0"/>
              <a:lumOff val="0"/>
              <a:alphaOff val="0"/>
            </a:schemeClr>
          </a:solidFill>
          <a:prstDash val="dash"/>
          <a:miter lim="800000"/>
        </a:ln>
        <a:effectLst/>
      </dgm:spPr>
    </dgm:pt>
    <dgm:pt modelId="{D37C669D-0495-4B26-9669-86FED32A2CFF}" type="pres">
      <dgm:prSet presAssocID="{85CA6C59-B308-446C-B80D-9178832CE1AD}" presName="ConnectLineEnd" presStyleLbl="node1" presStyleIdx="4" presStyleCnt="8"/>
      <dgm:spPr/>
    </dgm:pt>
    <dgm:pt modelId="{9E351862-5B37-4BA1-B45D-A461B903F9E9}" type="pres">
      <dgm:prSet presAssocID="{85CA6C59-B308-446C-B80D-9178832CE1AD}" presName="EmptyPane" presStyleCnt="0"/>
      <dgm:spPr/>
    </dgm:pt>
    <dgm:pt modelId="{48AC6D7D-A64E-4437-A088-4833A61E35F9}" type="pres">
      <dgm:prSet presAssocID="{2CA24E9A-68C6-4A2D-9522-732E117E208F}" presName="spaceBetweenRectangles" presStyleLbl="fgAcc1" presStyleIdx="4" presStyleCnt="7"/>
      <dgm:spPr/>
    </dgm:pt>
    <dgm:pt modelId="{9E133731-3E4A-4F16-A6F3-8D71116A151D}" type="pres">
      <dgm:prSet presAssocID="{BB768D80-6CB3-4A6B-B468-3EDD37DFF362}" presName="composite" presStyleCnt="0"/>
      <dgm:spPr/>
    </dgm:pt>
    <dgm:pt modelId="{58E56275-149B-42FE-AE02-6B246274D5E2}" type="pres">
      <dgm:prSet presAssocID="{BB768D80-6CB3-4A6B-B468-3EDD37DFF362}" presName="Parent1" presStyleLbl="alignNode1" presStyleIdx="5" presStyleCnt="8" custScaleX="109768" custLinFactNeighborX="-15091">
        <dgm:presLayoutVars>
          <dgm:chMax val="1"/>
          <dgm:chPref val="1"/>
          <dgm:bulletEnabled val="1"/>
        </dgm:presLayoutVars>
      </dgm:prSet>
      <dgm:spPr/>
    </dgm:pt>
    <dgm:pt modelId="{A17A608C-639A-4CF3-958F-B7A18A439651}" type="pres">
      <dgm:prSet presAssocID="{BB768D80-6CB3-4A6B-B468-3EDD37DFF362}" presName="Childtext1" presStyleLbl="revTx" presStyleIdx="5" presStyleCnt="8">
        <dgm:presLayoutVars>
          <dgm:chMax val="0"/>
          <dgm:chPref val="0"/>
          <dgm:bulletEnabled/>
        </dgm:presLayoutVars>
      </dgm:prSet>
      <dgm:spPr/>
    </dgm:pt>
    <dgm:pt modelId="{0C6929F1-D86B-4FEB-9A5C-2D3F9C3817EA}" type="pres">
      <dgm:prSet presAssocID="{BB768D80-6CB3-4A6B-B468-3EDD37DFF362}" presName="ConnectLine" presStyleLbl="sibTrans1D1" presStyleIdx="5" presStyleCnt="8"/>
      <dgm:spPr>
        <a:noFill/>
        <a:ln w="12700" cap="flat" cmpd="sng" algn="ctr">
          <a:solidFill>
            <a:schemeClr val="accent1">
              <a:hueOff val="0"/>
              <a:satOff val="0"/>
              <a:lumOff val="0"/>
              <a:alphaOff val="0"/>
            </a:schemeClr>
          </a:solidFill>
          <a:prstDash val="dash"/>
          <a:miter lim="800000"/>
        </a:ln>
        <a:effectLst/>
      </dgm:spPr>
    </dgm:pt>
    <dgm:pt modelId="{B540A229-F83B-4BCA-81DC-8F9687CBA030}" type="pres">
      <dgm:prSet presAssocID="{BB768D80-6CB3-4A6B-B468-3EDD37DFF362}" presName="ConnectLineEnd" presStyleLbl="node1" presStyleIdx="5" presStyleCnt="8"/>
      <dgm:spPr/>
    </dgm:pt>
    <dgm:pt modelId="{F4173E75-35F4-4B73-88D2-C2C5FE6E26B0}" type="pres">
      <dgm:prSet presAssocID="{BB768D80-6CB3-4A6B-B468-3EDD37DFF362}" presName="EmptyPane" presStyleCnt="0"/>
      <dgm:spPr/>
    </dgm:pt>
    <dgm:pt modelId="{4BACC047-B3F3-4AA7-98D7-B520A7A35B04}" type="pres">
      <dgm:prSet presAssocID="{4FDE5CB7-017E-4387-A662-85A9598F898C}" presName="spaceBetweenRectangles" presStyleLbl="fgAcc1" presStyleIdx="5" presStyleCnt="7"/>
      <dgm:spPr/>
    </dgm:pt>
    <dgm:pt modelId="{EF555906-A7BE-4EB5-B29D-ED513C0386C9}" type="pres">
      <dgm:prSet presAssocID="{168648F9-0260-435B-A7CE-DD5671F2C8F9}" presName="composite" presStyleCnt="0"/>
      <dgm:spPr/>
    </dgm:pt>
    <dgm:pt modelId="{B7D33CAB-7FE2-4C98-B321-5D0F337C1ADB}" type="pres">
      <dgm:prSet presAssocID="{168648F9-0260-435B-A7CE-DD5671F2C8F9}" presName="Parent1" presStyleLbl="alignNode1" presStyleIdx="6" presStyleCnt="8" custScaleX="109472">
        <dgm:presLayoutVars>
          <dgm:chMax val="1"/>
          <dgm:chPref val="1"/>
          <dgm:bulletEnabled val="1"/>
        </dgm:presLayoutVars>
      </dgm:prSet>
      <dgm:spPr/>
    </dgm:pt>
    <dgm:pt modelId="{394E2732-AC68-4C57-8E59-4E3A8D207B88}" type="pres">
      <dgm:prSet presAssocID="{168648F9-0260-435B-A7CE-DD5671F2C8F9}" presName="Childtext1" presStyleLbl="revTx" presStyleIdx="6" presStyleCnt="8">
        <dgm:presLayoutVars>
          <dgm:chMax val="0"/>
          <dgm:chPref val="0"/>
          <dgm:bulletEnabled/>
        </dgm:presLayoutVars>
      </dgm:prSet>
      <dgm:spPr/>
    </dgm:pt>
    <dgm:pt modelId="{C4AFAC03-E0FE-4FA0-8FC9-752FE0A13285}" type="pres">
      <dgm:prSet presAssocID="{168648F9-0260-435B-A7CE-DD5671F2C8F9}" presName="ConnectLine" presStyleLbl="sibTrans1D1" presStyleIdx="6" presStyleCnt="8"/>
      <dgm:spPr>
        <a:noFill/>
        <a:ln w="12700" cap="flat" cmpd="sng" algn="ctr">
          <a:solidFill>
            <a:schemeClr val="accent1">
              <a:hueOff val="0"/>
              <a:satOff val="0"/>
              <a:lumOff val="0"/>
              <a:alphaOff val="0"/>
            </a:schemeClr>
          </a:solidFill>
          <a:prstDash val="dash"/>
          <a:miter lim="800000"/>
        </a:ln>
        <a:effectLst/>
      </dgm:spPr>
    </dgm:pt>
    <dgm:pt modelId="{59DD7C8D-270B-4B6C-A96B-FB0A1BCF0C34}" type="pres">
      <dgm:prSet presAssocID="{168648F9-0260-435B-A7CE-DD5671F2C8F9}" presName="ConnectLineEnd" presStyleLbl="node1" presStyleIdx="6" presStyleCnt="8"/>
      <dgm:spPr/>
    </dgm:pt>
    <dgm:pt modelId="{5B1F0B43-C81F-4A7D-B270-B0E9E635ABD8}" type="pres">
      <dgm:prSet presAssocID="{168648F9-0260-435B-A7CE-DD5671F2C8F9}" presName="EmptyPane" presStyleCnt="0"/>
      <dgm:spPr/>
    </dgm:pt>
    <dgm:pt modelId="{94B56B7C-9CF3-45C9-93CD-585DAF61622F}" type="pres">
      <dgm:prSet presAssocID="{3612A06A-1BBA-4346-9694-4720FFAF4D41}" presName="spaceBetweenRectangles" presStyleLbl="fgAcc1" presStyleIdx="6" presStyleCnt="7"/>
      <dgm:spPr/>
    </dgm:pt>
    <dgm:pt modelId="{85D4F61E-B035-4E27-8A83-702D4291A724}" type="pres">
      <dgm:prSet presAssocID="{BB1134CC-7FF2-4E9E-A27F-3D1D2E4266EE}" presName="composite" presStyleCnt="0"/>
      <dgm:spPr/>
    </dgm:pt>
    <dgm:pt modelId="{DEDBC834-B884-4780-A14A-E2FDBB615800}" type="pres">
      <dgm:prSet presAssocID="{BB1134CC-7FF2-4E9E-A27F-3D1D2E4266EE}" presName="Parent1" presStyleLbl="alignNode1" presStyleIdx="7" presStyleCnt="8" custScaleX="101477">
        <dgm:presLayoutVars>
          <dgm:chMax val="1"/>
          <dgm:chPref val="1"/>
          <dgm:bulletEnabled val="1"/>
        </dgm:presLayoutVars>
      </dgm:prSet>
      <dgm:spPr/>
    </dgm:pt>
    <dgm:pt modelId="{4D254EB9-BBAE-451A-92E7-31C8DCAB6033}" type="pres">
      <dgm:prSet presAssocID="{BB1134CC-7FF2-4E9E-A27F-3D1D2E4266EE}" presName="Childtext1" presStyleLbl="revTx" presStyleIdx="7" presStyleCnt="8">
        <dgm:presLayoutVars>
          <dgm:chMax val="0"/>
          <dgm:chPref val="0"/>
          <dgm:bulletEnabled/>
        </dgm:presLayoutVars>
      </dgm:prSet>
      <dgm:spPr/>
    </dgm:pt>
    <dgm:pt modelId="{37E9C622-E5FF-47E1-9F25-EB84BBDD0638}" type="pres">
      <dgm:prSet presAssocID="{BB1134CC-7FF2-4E9E-A27F-3D1D2E4266EE}" presName="ConnectLine" presStyleLbl="sibTrans1D1" presStyleIdx="7" presStyleCnt="8"/>
      <dgm:spPr>
        <a:noFill/>
        <a:ln w="12700" cap="flat" cmpd="sng" algn="ctr">
          <a:solidFill>
            <a:schemeClr val="accent1">
              <a:hueOff val="0"/>
              <a:satOff val="0"/>
              <a:lumOff val="0"/>
              <a:alphaOff val="0"/>
            </a:schemeClr>
          </a:solidFill>
          <a:prstDash val="dash"/>
          <a:miter lim="800000"/>
        </a:ln>
        <a:effectLst/>
      </dgm:spPr>
    </dgm:pt>
    <dgm:pt modelId="{8D299F75-32AE-4C04-B162-C129F1AD2CAA}" type="pres">
      <dgm:prSet presAssocID="{BB1134CC-7FF2-4E9E-A27F-3D1D2E4266EE}" presName="ConnectLineEnd" presStyleLbl="node1" presStyleIdx="7" presStyleCnt="8"/>
      <dgm:spPr/>
    </dgm:pt>
    <dgm:pt modelId="{1424C0AC-7B50-4A30-9202-73B757B06F74}" type="pres">
      <dgm:prSet presAssocID="{BB1134CC-7FF2-4E9E-A27F-3D1D2E4266EE}" presName="EmptyPane" presStyleCnt="0"/>
      <dgm:spPr/>
    </dgm:pt>
  </dgm:ptLst>
  <dgm:cxnLst>
    <dgm:cxn modelId="{925FF100-3F3A-4C8B-A137-046EDAAA4C6A}" type="presOf" srcId="{723641AF-3A1C-4D93-99C3-BEE5AB7AFC47}" destId="{8648304F-7F8B-4A23-A12A-018BF57F29CF}" srcOrd="0" destOrd="0" presId="urn:microsoft.com/office/officeart/2016/7/layout/HexagonTimeline"/>
    <dgm:cxn modelId="{96955E03-F800-4CB2-964D-3983AFF86F63}" type="presOf" srcId="{6699FC3B-A911-48BA-AED1-D88FEFD6199D}" destId="{FE0C79EF-0CE1-4083-928C-8BB2EFA80E85}" srcOrd="0" destOrd="0" presId="urn:microsoft.com/office/officeart/2016/7/layout/HexagonTimeline"/>
    <dgm:cxn modelId="{9B2D5610-6FDB-4A04-B119-90236105DFB5}" srcId="{21CDC58A-6701-45C3-BD41-4390E3DD9881}" destId="{5F74A69D-AAF5-46D5-8C59-DCC81E1EC869}" srcOrd="3" destOrd="0" parTransId="{6DFC8FAB-23E9-4120-A03A-69472E5CA400}" sibTransId="{4E200FA4-8478-4F71-916E-2D0C1613AE44}"/>
    <dgm:cxn modelId="{4D200A17-9F00-414D-9225-D36A6D1E87C2}" srcId="{21CDC58A-6701-45C3-BD41-4390E3DD9881}" destId="{BB1134CC-7FF2-4E9E-A27F-3D1D2E4266EE}" srcOrd="7" destOrd="0" parTransId="{14525968-2749-4F4A-9263-38145407BF23}" sibTransId="{91E26E28-E4BC-4F54-A578-35F16A5F9F21}"/>
    <dgm:cxn modelId="{058A301C-5C28-4AA6-B444-AB4A1528EF38}" type="presOf" srcId="{21CDC58A-6701-45C3-BD41-4390E3DD9881}" destId="{F32D7F0A-7B95-466C-B323-D26F949968FB}" srcOrd="0" destOrd="0" presId="urn:microsoft.com/office/officeart/2016/7/layout/HexagonTimeline"/>
    <dgm:cxn modelId="{CA874E1C-F1FE-49E3-BC50-81C39321A453}" srcId="{723641AF-3A1C-4D93-99C3-BEE5AB7AFC47}" destId="{8223DD89-9C5E-4392-82DD-26FA5B893220}" srcOrd="0" destOrd="0" parTransId="{7C31CEA8-4846-4D94-AAEA-6628FEBDD532}" sibTransId="{B63B6435-8B11-4411-9232-315289D0BD9B}"/>
    <dgm:cxn modelId="{E30ECF1D-C9BC-4415-9137-52F958F53B59}" type="presOf" srcId="{BE4ED672-BBBE-4991-8CB5-B4111710A887}" destId="{FE0C79EF-0CE1-4083-928C-8BB2EFA80E85}" srcOrd="0" destOrd="1" presId="urn:microsoft.com/office/officeart/2016/7/layout/HexagonTimeline"/>
    <dgm:cxn modelId="{AB281330-16F9-4153-BF71-C61A5B2DB2A4}" type="presOf" srcId="{16EA9867-F2E0-4863-A5AB-FA000617AB3B}" destId="{227A75CA-B5F9-4666-A2E8-A5A6A3817E82}" srcOrd="0" destOrd="0" presId="urn:microsoft.com/office/officeart/2016/7/layout/HexagonTimeline"/>
    <dgm:cxn modelId="{A9097133-7493-472C-A3B6-522E91A7A160}" srcId="{55676FB0-8468-4D72-A809-3E0DE8093F6E}" destId="{16EA9867-F2E0-4863-A5AB-FA000617AB3B}" srcOrd="0" destOrd="0" parTransId="{5CE6E054-B9FE-43FD-87AD-9C8F6A5D58FF}" sibTransId="{5B8877B5-F027-4D84-A76E-38641BC566FF}"/>
    <dgm:cxn modelId="{25E22962-AFFE-4338-BCFB-4536A6DB7E98}" srcId="{168648F9-0260-435B-A7CE-DD5671F2C8F9}" destId="{D1E4D8C7-25B9-4FB4-A0E0-3DB738DAB92E}" srcOrd="0" destOrd="0" parTransId="{13BB61EE-9DBF-42F4-A4D3-262F0F236AFC}" sibTransId="{657585C7-A7F0-4A0F-B30D-7ADA37555303}"/>
    <dgm:cxn modelId="{460EC165-F16D-4A5F-BBDB-81B89D2FE2FF}" type="presOf" srcId="{85CA6C59-B308-446C-B80D-9178832CE1AD}" destId="{975AD9D5-2A6C-44D5-80C5-E9EB73C17CCC}" srcOrd="0" destOrd="0" presId="urn:microsoft.com/office/officeart/2016/7/layout/HexagonTimeline"/>
    <dgm:cxn modelId="{62E62C66-265F-43F0-86A4-8295E20FA71A}" srcId="{5F74A69D-AAF5-46D5-8C59-DCC81E1EC869}" destId="{6699FC3B-A911-48BA-AED1-D88FEFD6199D}" srcOrd="0" destOrd="0" parTransId="{5857E034-30BE-472F-BEC3-14FABAA97403}" sibTransId="{76C9594E-6C80-417E-B1BF-35864CF598B8}"/>
    <dgm:cxn modelId="{136E9968-CC02-44C8-96E3-1D6FAD8AA443}" type="presOf" srcId="{5F74A69D-AAF5-46D5-8C59-DCC81E1EC869}" destId="{480BA1F5-D7A2-451F-9EAF-02925F84E2F6}" srcOrd="0" destOrd="0" presId="urn:microsoft.com/office/officeart/2016/7/layout/HexagonTimeline"/>
    <dgm:cxn modelId="{8DE1986B-BD48-4444-BBAB-D92A457E7ECA}" srcId="{85CA6C59-B308-446C-B80D-9178832CE1AD}" destId="{9C17F621-ED59-49F8-A834-1A95B71C7462}" srcOrd="0" destOrd="0" parTransId="{415690DE-842C-4B86-A88C-09F233D4E496}" sibTransId="{BF8E895F-C4A3-4599-9E73-87960FAC47E6}"/>
    <dgm:cxn modelId="{F8E19253-0994-4FBD-A529-31F6B3B09079}" type="presOf" srcId="{49AC2D2D-254F-4718-92BB-17D47360F10D}" destId="{A17A608C-639A-4CF3-958F-B7A18A439651}" srcOrd="0" destOrd="0" presId="urn:microsoft.com/office/officeart/2016/7/layout/HexagonTimeline"/>
    <dgm:cxn modelId="{7EF84177-46A0-4602-BBD7-AA88C97479EA}" srcId="{5F74A69D-AAF5-46D5-8C59-DCC81E1EC869}" destId="{BE4ED672-BBBE-4991-8CB5-B4111710A887}" srcOrd="1" destOrd="0" parTransId="{6343888C-3911-4D8D-96BB-65C911064EEF}" sibTransId="{D0615DBC-B9A0-4FCF-9DBA-6D032266E67D}"/>
    <dgm:cxn modelId="{97AFE377-CB48-4ECF-83CB-B8FA66E258B4}" srcId="{21CDC58A-6701-45C3-BD41-4390E3DD9881}" destId="{168648F9-0260-435B-A7CE-DD5671F2C8F9}" srcOrd="6" destOrd="0" parTransId="{31FA2545-5715-4CB4-997E-4ECA3AF5030D}" sibTransId="{3612A06A-1BBA-4346-9694-4720FFAF4D41}"/>
    <dgm:cxn modelId="{326BCC59-24C8-4FCC-A4FE-C0742859AC35}" srcId="{BB768D80-6CB3-4A6B-B468-3EDD37DFF362}" destId="{49AC2D2D-254F-4718-92BB-17D47360F10D}" srcOrd="0" destOrd="0" parTransId="{56D11C4F-0A9F-46B9-B6C5-85910C800B0E}" sibTransId="{C61C5F54-74AF-42A4-A72E-018165E87C56}"/>
    <dgm:cxn modelId="{F243CB7B-356F-4915-BCBC-1F408F31B3FC}" srcId="{21CDC58A-6701-45C3-BD41-4390E3DD9881}" destId="{85CA6C59-B308-446C-B80D-9178832CE1AD}" srcOrd="4" destOrd="0" parTransId="{919093C0-94A7-4936-8F72-F6AB27EF6569}" sibTransId="{2CA24E9A-68C6-4A2D-9522-732E117E208F}"/>
    <dgm:cxn modelId="{8F5B7F9A-E2CB-494C-A1F8-70EA98D23D02}" srcId="{21CDC58A-6701-45C3-BD41-4390E3DD9881}" destId="{BB768D80-6CB3-4A6B-B468-3EDD37DFF362}" srcOrd="5" destOrd="0" parTransId="{7572E2E6-335C-4054-B99D-B8DC76E3FE60}" sibTransId="{4FDE5CB7-017E-4387-A662-85A9598F898C}"/>
    <dgm:cxn modelId="{D243DAA4-3644-4BA3-8F73-1D5BC9763AC8}" type="presOf" srcId="{BB768D80-6CB3-4A6B-B468-3EDD37DFF362}" destId="{58E56275-149B-42FE-AE02-6B246274D5E2}" srcOrd="0" destOrd="0" presId="urn:microsoft.com/office/officeart/2016/7/layout/HexagonTimeline"/>
    <dgm:cxn modelId="{63C2C4B0-73D4-4509-BDAB-A96E3F41178E}" type="presOf" srcId="{E8353F20-E8F9-4F82-877D-FD0F44EC950B}" destId="{995CC089-1CFD-4D7A-8647-F64D55BC57E7}" srcOrd="0" destOrd="0" presId="urn:microsoft.com/office/officeart/2016/7/layout/HexagonTimeline"/>
    <dgm:cxn modelId="{F7D19CB7-C0AC-4300-9695-D57343346505}" srcId="{E8353F20-E8F9-4F82-877D-FD0F44EC950B}" destId="{ADE0A900-9BC3-485D-BAE7-3F8B8572DE9A}" srcOrd="0" destOrd="0" parTransId="{582E687B-CC94-4C49-BABF-CBA849C76C24}" sibTransId="{4EA5DFA3-79F7-4217-A1E0-33D30761169D}"/>
    <dgm:cxn modelId="{9DB658C7-AFC0-439A-AA8E-0121ECE181EE}" type="presOf" srcId="{ADE0A900-9BC3-485D-BAE7-3F8B8572DE9A}" destId="{85DDDA7D-ABBF-4DB3-B446-8CF2F10389ED}" srcOrd="0" destOrd="0" presId="urn:microsoft.com/office/officeart/2016/7/layout/HexagonTimeline"/>
    <dgm:cxn modelId="{DDEE0BD2-B638-43C6-A4AD-139DA71EC41B}" type="presOf" srcId="{8223DD89-9C5E-4392-82DD-26FA5B893220}" destId="{A3B763C1-B359-4ACF-85EC-0C61BEA854AF}" srcOrd="0" destOrd="0" presId="urn:microsoft.com/office/officeart/2016/7/layout/HexagonTimeline"/>
    <dgm:cxn modelId="{3D15EDD5-9B3A-4B1B-A9E9-68D1B689F953}" type="presOf" srcId="{9C17F621-ED59-49F8-A834-1A95B71C7462}" destId="{71071581-246E-43C8-9835-C4F261BAC669}" srcOrd="0" destOrd="0" presId="urn:microsoft.com/office/officeart/2016/7/layout/HexagonTimeline"/>
    <dgm:cxn modelId="{13DEF7D7-640B-49F6-8274-07C576692DCC}" type="presOf" srcId="{168648F9-0260-435B-A7CE-DD5671F2C8F9}" destId="{B7D33CAB-7FE2-4C98-B321-5D0F337C1ADB}" srcOrd="0" destOrd="0" presId="urn:microsoft.com/office/officeart/2016/7/layout/HexagonTimeline"/>
    <dgm:cxn modelId="{419AE3D9-95E3-4A83-A558-BEDB9B418FF6}" type="presOf" srcId="{55676FB0-8468-4D72-A809-3E0DE8093F6E}" destId="{D044DC06-4EE8-4D1E-8104-9E2D01627E22}" srcOrd="0" destOrd="0" presId="urn:microsoft.com/office/officeart/2016/7/layout/HexagonTimeline"/>
    <dgm:cxn modelId="{72325EDC-F7FB-4131-B2E7-9BC280A146D7}" srcId="{21CDC58A-6701-45C3-BD41-4390E3DD9881}" destId="{55676FB0-8468-4D72-A809-3E0DE8093F6E}" srcOrd="0" destOrd="0" parTransId="{B9175CC9-1B19-4E3B-902E-591B8FD9C9CE}" sibTransId="{0F6D96BE-68A6-4415-BF2D-BC63B30FCBB7}"/>
    <dgm:cxn modelId="{62EBAFDC-19EC-43CE-8979-4CB22EDBE6ED}" type="presOf" srcId="{BB1134CC-7FF2-4E9E-A27F-3D1D2E4266EE}" destId="{DEDBC834-B884-4780-A14A-E2FDBB615800}" srcOrd="0" destOrd="0" presId="urn:microsoft.com/office/officeart/2016/7/layout/HexagonTimeline"/>
    <dgm:cxn modelId="{832731E3-44E7-49AF-A297-819ECE910C29}" type="presOf" srcId="{D1E4D8C7-25B9-4FB4-A0E0-3DB738DAB92E}" destId="{394E2732-AC68-4C57-8E59-4E3A8D207B88}" srcOrd="0" destOrd="0" presId="urn:microsoft.com/office/officeart/2016/7/layout/HexagonTimeline"/>
    <dgm:cxn modelId="{58215FF5-BFAE-4A0B-8D8A-9B10DF1D44A6}" srcId="{21CDC58A-6701-45C3-BD41-4390E3DD9881}" destId="{E8353F20-E8F9-4F82-877D-FD0F44EC950B}" srcOrd="1" destOrd="0" parTransId="{95C4A2B2-ACCB-42EE-968B-036560B4409F}" sibTransId="{CC1414FF-6488-41C1-B6B7-89CEFF175806}"/>
    <dgm:cxn modelId="{6C0B7AF6-0E6A-4D73-8A1A-0DEB021A6645}" srcId="{21CDC58A-6701-45C3-BD41-4390E3DD9881}" destId="{723641AF-3A1C-4D93-99C3-BEE5AB7AFC47}" srcOrd="2" destOrd="0" parTransId="{2B81FA9F-A2D2-4E03-BE03-A1916FE79C4B}" sibTransId="{D3054471-60AC-4BE6-AE28-9EEEC2CBFBC2}"/>
    <dgm:cxn modelId="{DA60CC37-597C-439B-884D-F5FEEE7AE652}" type="presParOf" srcId="{F32D7F0A-7B95-466C-B323-D26F949968FB}" destId="{5E4CF901-21C9-40D8-B76D-7C5FD111BCB2}" srcOrd="0" destOrd="0" presId="urn:microsoft.com/office/officeart/2016/7/layout/HexagonTimeline"/>
    <dgm:cxn modelId="{9C6BDB59-7996-4A20-BB91-B02F6C407E49}" type="presParOf" srcId="{5E4CF901-21C9-40D8-B76D-7C5FD111BCB2}" destId="{D044DC06-4EE8-4D1E-8104-9E2D01627E22}" srcOrd="0" destOrd="0" presId="urn:microsoft.com/office/officeart/2016/7/layout/HexagonTimeline"/>
    <dgm:cxn modelId="{B7E3B34B-7254-489B-837F-6A9BA1147A43}" type="presParOf" srcId="{5E4CF901-21C9-40D8-B76D-7C5FD111BCB2}" destId="{227A75CA-B5F9-4666-A2E8-A5A6A3817E82}" srcOrd="1" destOrd="0" presId="urn:microsoft.com/office/officeart/2016/7/layout/HexagonTimeline"/>
    <dgm:cxn modelId="{3DDE408A-4848-4058-BCDA-AC9112D41806}" type="presParOf" srcId="{5E4CF901-21C9-40D8-B76D-7C5FD111BCB2}" destId="{1F686DD0-E047-4188-AEF7-FC246EE0C075}" srcOrd="2" destOrd="0" presId="urn:microsoft.com/office/officeart/2016/7/layout/HexagonTimeline"/>
    <dgm:cxn modelId="{7D872CF9-3C5F-4DF1-B609-260273CB128B}" type="presParOf" srcId="{5E4CF901-21C9-40D8-B76D-7C5FD111BCB2}" destId="{73B88051-E218-4421-BA8A-C9D3C4BC8A1B}" srcOrd="3" destOrd="0" presId="urn:microsoft.com/office/officeart/2016/7/layout/HexagonTimeline"/>
    <dgm:cxn modelId="{FEB2FA34-481D-479D-B326-382FB81B68CC}" type="presParOf" srcId="{5E4CF901-21C9-40D8-B76D-7C5FD111BCB2}" destId="{42422BB8-FC5F-4C07-82F0-BA0CFCC874B0}" srcOrd="4" destOrd="0" presId="urn:microsoft.com/office/officeart/2016/7/layout/HexagonTimeline"/>
    <dgm:cxn modelId="{89BF98EC-DF0F-4EB6-8BDE-2DD4B0B238D4}" type="presParOf" srcId="{F32D7F0A-7B95-466C-B323-D26F949968FB}" destId="{A2E591E9-6B47-4BFD-AC3F-2CDB90F11493}" srcOrd="1" destOrd="0" presId="urn:microsoft.com/office/officeart/2016/7/layout/HexagonTimeline"/>
    <dgm:cxn modelId="{13013645-6F6C-47F0-A04E-9DFC7EF3E57C}" type="presParOf" srcId="{F32D7F0A-7B95-466C-B323-D26F949968FB}" destId="{8417F116-800D-49A5-8936-594800F473F8}" srcOrd="2" destOrd="0" presId="urn:microsoft.com/office/officeart/2016/7/layout/HexagonTimeline"/>
    <dgm:cxn modelId="{58D8525E-F56E-40E6-AA49-962EFC40D906}" type="presParOf" srcId="{8417F116-800D-49A5-8936-594800F473F8}" destId="{995CC089-1CFD-4D7A-8647-F64D55BC57E7}" srcOrd="0" destOrd="0" presId="urn:microsoft.com/office/officeart/2016/7/layout/HexagonTimeline"/>
    <dgm:cxn modelId="{D999A900-EB5B-4409-95E2-1D8ACAD60CAF}" type="presParOf" srcId="{8417F116-800D-49A5-8936-594800F473F8}" destId="{85DDDA7D-ABBF-4DB3-B446-8CF2F10389ED}" srcOrd="1" destOrd="0" presId="urn:microsoft.com/office/officeart/2016/7/layout/HexagonTimeline"/>
    <dgm:cxn modelId="{6D587B0A-4F74-44EF-AA4E-BA78F5CEE802}" type="presParOf" srcId="{8417F116-800D-49A5-8936-594800F473F8}" destId="{CB6C1BB7-33A3-4EE6-899F-0AB69D1DAB5C}" srcOrd="2" destOrd="0" presId="urn:microsoft.com/office/officeart/2016/7/layout/HexagonTimeline"/>
    <dgm:cxn modelId="{59695CA3-B24F-467D-AD7A-6FC87436EE63}" type="presParOf" srcId="{8417F116-800D-49A5-8936-594800F473F8}" destId="{B582C393-FC09-449C-AC46-2E6598A8AE17}" srcOrd="3" destOrd="0" presId="urn:microsoft.com/office/officeart/2016/7/layout/HexagonTimeline"/>
    <dgm:cxn modelId="{9F53904A-E040-4B6A-8082-9386FEA73626}" type="presParOf" srcId="{8417F116-800D-49A5-8936-594800F473F8}" destId="{5E071F01-97C8-4707-8559-150F09913972}" srcOrd="4" destOrd="0" presId="urn:microsoft.com/office/officeart/2016/7/layout/HexagonTimeline"/>
    <dgm:cxn modelId="{0E2482BC-F4A7-4314-AE7E-2138319A425C}" type="presParOf" srcId="{F32D7F0A-7B95-466C-B323-D26F949968FB}" destId="{6684BD91-C4B7-4A60-A618-0F04B72317F3}" srcOrd="3" destOrd="0" presId="urn:microsoft.com/office/officeart/2016/7/layout/HexagonTimeline"/>
    <dgm:cxn modelId="{527AE055-D777-47B6-B729-B660F9B41F6B}" type="presParOf" srcId="{F32D7F0A-7B95-466C-B323-D26F949968FB}" destId="{8F7312D9-AC17-4DE2-B3BE-2DBFF5B4359E}" srcOrd="4" destOrd="0" presId="urn:microsoft.com/office/officeart/2016/7/layout/HexagonTimeline"/>
    <dgm:cxn modelId="{4A077207-7CC1-46E0-B15F-2D22E8D85F07}" type="presParOf" srcId="{8F7312D9-AC17-4DE2-B3BE-2DBFF5B4359E}" destId="{8648304F-7F8B-4A23-A12A-018BF57F29CF}" srcOrd="0" destOrd="0" presId="urn:microsoft.com/office/officeart/2016/7/layout/HexagonTimeline"/>
    <dgm:cxn modelId="{FD8F7577-5949-40ED-A267-3D321400E3C7}" type="presParOf" srcId="{8F7312D9-AC17-4DE2-B3BE-2DBFF5B4359E}" destId="{A3B763C1-B359-4ACF-85EC-0C61BEA854AF}" srcOrd="1" destOrd="0" presId="urn:microsoft.com/office/officeart/2016/7/layout/HexagonTimeline"/>
    <dgm:cxn modelId="{F790D059-86CF-4C90-88E4-1CD4296E4E24}" type="presParOf" srcId="{8F7312D9-AC17-4DE2-B3BE-2DBFF5B4359E}" destId="{B5BE752B-74BB-44D2-90A3-DCC8A22AFF54}" srcOrd="2" destOrd="0" presId="urn:microsoft.com/office/officeart/2016/7/layout/HexagonTimeline"/>
    <dgm:cxn modelId="{F04D7799-A356-44B9-9511-66D670062646}" type="presParOf" srcId="{8F7312D9-AC17-4DE2-B3BE-2DBFF5B4359E}" destId="{3C8620B0-80E4-4A43-BF0B-3A88013F64B4}" srcOrd="3" destOrd="0" presId="urn:microsoft.com/office/officeart/2016/7/layout/HexagonTimeline"/>
    <dgm:cxn modelId="{C4B26B59-C30A-4419-993E-7A0A96A8BC5D}" type="presParOf" srcId="{8F7312D9-AC17-4DE2-B3BE-2DBFF5B4359E}" destId="{50FBE281-935F-4491-B42E-0D2284310E3D}" srcOrd="4" destOrd="0" presId="urn:microsoft.com/office/officeart/2016/7/layout/HexagonTimeline"/>
    <dgm:cxn modelId="{BE125819-9F88-45CD-9FE0-64D14272BB55}" type="presParOf" srcId="{F32D7F0A-7B95-466C-B323-D26F949968FB}" destId="{38E338F8-C099-450F-AC32-FCD9A8667906}" srcOrd="5" destOrd="0" presId="urn:microsoft.com/office/officeart/2016/7/layout/HexagonTimeline"/>
    <dgm:cxn modelId="{55C1A9D9-726C-435F-85EB-FBA943ABA4BC}" type="presParOf" srcId="{F32D7F0A-7B95-466C-B323-D26F949968FB}" destId="{55CD4B01-CE2E-4C81-8696-595EFFFD03EF}" srcOrd="6" destOrd="0" presId="urn:microsoft.com/office/officeart/2016/7/layout/HexagonTimeline"/>
    <dgm:cxn modelId="{0DB3592E-FFC9-4C45-ADC6-E38A43964FFC}" type="presParOf" srcId="{55CD4B01-CE2E-4C81-8696-595EFFFD03EF}" destId="{480BA1F5-D7A2-451F-9EAF-02925F84E2F6}" srcOrd="0" destOrd="0" presId="urn:microsoft.com/office/officeart/2016/7/layout/HexagonTimeline"/>
    <dgm:cxn modelId="{B6D9372C-8CA0-43CA-9DE6-43A116650337}" type="presParOf" srcId="{55CD4B01-CE2E-4C81-8696-595EFFFD03EF}" destId="{FE0C79EF-0CE1-4083-928C-8BB2EFA80E85}" srcOrd="1" destOrd="0" presId="urn:microsoft.com/office/officeart/2016/7/layout/HexagonTimeline"/>
    <dgm:cxn modelId="{E80ABD4C-FA3D-4D75-8181-0006F7B09363}" type="presParOf" srcId="{55CD4B01-CE2E-4C81-8696-595EFFFD03EF}" destId="{C68D9E82-FC59-4BF7-86D8-374090BE333C}" srcOrd="2" destOrd="0" presId="urn:microsoft.com/office/officeart/2016/7/layout/HexagonTimeline"/>
    <dgm:cxn modelId="{0D2243EA-F72C-4B63-92CE-F3BF8CEF49D3}" type="presParOf" srcId="{55CD4B01-CE2E-4C81-8696-595EFFFD03EF}" destId="{D9929E1E-B95E-4FE2-90C8-43E876AB7542}" srcOrd="3" destOrd="0" presId="urn:microsoft.com/office/officeart/2016/7/layout/HexagonTimeline"/>
    <dgm:cxn modelId="{60B3C1AD-E6F7-4F1A-8037-8469B03AEE78}" type="presParOf" srcId="{55CD4B01-CE2E-4C81-8696-595EFFFD03EF}" destId="{CC394254-86B6-4888-B4CB-DDA3AD8F0841}" srcOrd="4" destOrd="0" presId="urn:microsoft.com/office/officeart/2016/7/layout/HexagonTimeline"/>
    <dgm:cxn modelId="{871F94FE-1A15-403B-B126-D6ACB25A08B8}" type="presParOf" srcId="{F32D7F0A-7B95-466C-B323-D26F949968FB}" destId="{C16B0745-5A1D-45BC-8702-2B8031F01105}" srcOrd="7" destOrd="0" presId="urn:microsoft.com/office/officeart/2016/7/layout/HexagonTimeline"/>
    <dgm:cxn modelId="{8EBF693F-01FA-4375-89F5-A08660B1C87D}" type="presParOf" srcId="{F32D7F0A-7B95-466C-B323-D26F949968FB}" destId="{832906A6-3C9F-4507-B4CE-181F00586E2D}" srcOrd="8" destOrd="0" presId="urn:microsoft.com/office/officeart/2016/7/layout/HexagonTimeline"/>
    <dgm:cxn modelId="{7589BD38-F922-4E3C-A037-71F9A2C47877}" type="presParOf" srcId="{832906A6-3C9F-4507-B4CE-181F00586E2D}" destId="{975AD9D5-2A6C-44D5-80C5-E9EB73C17CCC}" srcOrd="0" destOrd="0" presId="urn:microsoft.com/office/officeart/2016/7/layout/HexagonTimeline"/>
    <dgm:cxn modelId="{BB023D3E-6ED6-4906-91C7-DFC18318D818}" type="presParOf" srcId="{832906A6-3C9F-4507-B4CE-181F00586E2D}" destId="{71071581-246E-43C8-9835-C4F261BAC669}" srcOrd="1" destOrd="0" presId="urn:microsoft.com/office/officeart/2016/7/layout/HexagonTimeline"/>
    <dgm:cxn modelId="{B17FB09B-B901-4791-BE68-4645D84EE989}" type="presParOf" srcId="{832906A6-3C9F-4507-B4CE-181F00586E2D}" destId="{322C8E95-B7CB-429A-B925-2D931A51D465}" srcOrd="2" destOrd="0" presId="urn:microsoft.com/office/officeart/2016/7/layout/HexagonTimeline"/>
    <dgm:cxn modelId="{B88D0953-E980-428C-888E-AC973F49482F}" type="presParOf" srcId="{832906A6-3C9F-4507-B4CE-181F00586E2D}" destId="{D37C669D-0495-4B26-9669-86FED32A2CFF}" srcOrd="3" destOrd="0" presId="urn:microsoft.com/office/officeart/2016/7/layout/HexagonTimeline"/>
    <dgm:cxn modelId="{6BE3B907-D05C-401B-A832-B7EA7AC660D4}" type="presParOf" srcId="{832906A6-3C9F-4507-B4CE-181F00586E2D}" destId="{9E351862-5B37-4BA1-B45D-A461B903F9E9}" srcOrd="4" destOrd="0" presId="urn:microsoft.com/office/officeart/2016/7/layout/HexagonTimeline"/>
    <dgm:cxn modelId="{BF0F8778-81D7-41BF-B9FC-1E59190967A1}" type="presParOf" srcId="{F32D7F0A-7B95-466C-B323-D26F949968FB}" destId="{48AC6D7D-A64E-4437-A088-4833A61E35F9}" srcOrd="9" destOrd="0" presId="urn:microsoft.com/office/officeart/2016/7/layout/HexagonTimeline"/>
    <dgm:cxn modelId="{5A820EFC-9F56-4F1D-9355-D6C06AD47474}" type="presParOf" srcId="{F32D7F0A-7B95-466C-B323-D26F949968FB}" destId="{9E133731-3E4A-4F16-A6F3-8D71116A151D}" srcOrd="10" destOrd="0" presId="urn:microsoft.com/office/officeart/2016/7/layout/HexagonTimeline"/>
    <dgm:cxn modelId="{0FD53447-4249-40FF-A450-B4D8E57A7EE1}" type="presParOf" srcId="{9E133731-3E4A-4F16-A6F3-8D71116A151D}" destId="{58E56275-149B-42FE-AE02-6B246274D5E2}" srcOrd="0" destOrd="0" presId="urn:microsoft.com/office/officeart/2016/7/layout/HexagonTimeline"/>
    <dgm:cxn modelId="{CCE64954-3A18-42C6-AFFB-E1FD06BB840E}" type="presParOf" srcId="{9E133731-3E4A-4F16-A6F3-8D71116A151D}" destId="{A17A608C-639A-4CF3-958F-B7A18A439651}" srcOrd="1" destOrd="0" presId="urn:microsoft.com/office/officeart/2016/7/layout/HexagonTimeline"/>
    <dgm:cxn modelId="{7655EC79-A5C2-4109-805D-2B16C39A6645}" type="presParOf" srcId="{9E133731-3E4A-4F16-A6F3-8D71116A151D}" destId="{0C6929F1-D86B-4FEB-9A5C-2D3F9C3817EA}" srcOrd="2" destOrd="0" presId="urn:microsoft.com/office/officeart/2016/7/layout/HexagonTimeline"/>
    <dgm:cxn modelId="{A234C5FA-196F-46F7-8D8C-36F5F3A3BDD1}" type="presParOf" srcId="{9E133731-3E4A-4F16-A6F3-8D71116A151D}" destId="{B540A229-F83B-4BCA-81DC-8F9687CBA030}" srcOrd="3" destOrd="0" presId="urn:microsoft.com/office/officeart/2016/7/layout/HexagonTimeline"/>
    <dgm:cxn modelId="{EFD17A64-0BCF-4AE3-A30F-1CD6396E8C28}" type="presParOf" srcId="{9E133731-3E4A-4F16-A6F3-8D71116A151D}" destId="{F4173E75-35F4-4B73-88D2-C2C5FE6E26B0}" srcOrd="4" destOrd="0" presId="urn:microsoft.com/office/officeart/2016/7/layout/HexagonTimeline"/>
    <dgm:cxn modelId="{B0635DD5-396C-461A-9750-84E3EC62FF37}" type="presParOf" srcId="{F32D7F0A-7B95-466C-B323-D26F949968FB}" destId="{4BACC047-B3F3-4AA7-98D7-B520A7A35B04}" srcOrd="11" destOrd="0" presId="urn:microsoft.com/office/officeart/2016/7/layout/HexagonTimeline"/>
    <dgm:cxn modelId="{C22130D9-9914-4F0F-B220-B0D78D52E84F}" type="presParOf" srcId="{F32D7F0A-7B95-466C-B323-D26F949968FB}" destId="{EF555906-A7BE-4EB5-B29D-ED513C0386C9}" srcOrd="12" destOrd="0" presId="urn:microsoft.com/office/officeart/2016/7/layout/HexagonTimeline"/>
    <dgm:cxn modelId="{7C8AA76F-B83D-4374-BAC8-8F04A6323541}" type="presParOf" srcId="{EF555906-A7BE-4EB5-B29D-ED513C0386C9}" destId="{B7D33CAB-7FE2-4C98-B321-5D0F337C1ADB}" srcOrd="0" destOrd="0" presId="urn:microsoft.com/office/officeart/2016/7/layout/HexagonTimeline"/>
    <dgm:cxn modelId="{F8269C6E-6C0D-414B-9A3E-D02D59E958F9}" type="presParOf" srcId="{EF555906-A7BE-4EB5-B29D-ED513C0386C9}" destId="{394E2732-AC68-4C57-8E59-4E3A8D207B88}" srcOrd="1" destOrd="0" presId="urn:microsoft.com/office/officeart/2016/7/layout/HexagonTimeline"/>
    <dgm:cxn modelId="{AEDE80AF-90DE-422D-995E-0145B9271DEA}" type="presParOf" srcId="{EF555906-A7BE-4EB5-B29D-ED513C0386C9}" destId="{C4AFAC03-E0FE-4FA0-8FC9-752FE0A13285}" srcOrd="2" destOrd="0" presId="urn:microsoft.com/office/officeart/2016/7/layout/HexagonTimeline"/>
    <dgm:cxn modelId="{C981F0AE-2C73-4BD7-8404-D3E9F049B63F}" type="presParOf" srcId="{EF555906-A7BE-4EB5-B29D-ED513C0386C9}" destId="{59DD7C8D-270B-4B6C-A96B-FB0A1BCF0C34}" srcOrd="3" destOrd="0" presId="urn:microsoft.com/office/officeart/2016/7/layout/HexagonTimeline"/>
    <dgm:cxn modelId="{CB9C03C8-6EA2-4786-B208-9F8D1308BF34}" type="presParOf" srcId="{EF555906-A7BE-4EB5-B29D-ED513C0386C9}" destId="{5B1F0B43-C81F-4A7D-B270-B0E9E635ABD8}" srcOrd="4" destOrd="0" presId="urn:microsoft.com/office/officeart/2016/7/layout/HexagonTimeline"/>
    <dgm:cxn modelId="{CA21F76E-76CB-43AF-8323-B7E88647CB75}" type="presParOf" srcId="{F32D7F0A-7B95-466C-B323-D26F949968FB}" destId="{94B56B7C-9CF3-45C9-93CD-585DAF61622F}" srcOrd="13" destOrd="0" presId="urn:microsoft.com/office/officeart/2016/7/layout/HexagonTimeline"/>
    <dgm:cxn modelId="{17F38B27-47D4-4A58-8BBE-FD88A3BB0AE3}" type="presParOf" srcId="{F32D7F0A-7B95-466C-B323-D26F949968FB}" destId="{85D4F61E-B035-4E27-8A83-702D4291A724}" srcOrd="14" destOrd="0" presId="urn:microsoft.com/office/officeart/2016/7/layout/HexagonTimeline"/>
    <dgm:cxn modelId="{FAAA26A5-73F4-49F5-96EB-43DB8016D3C4}" type="presParOf" srcId="{85D4F61E-B035-4E27-8A83-702D4291A724}" destId="{DEDBC834-B884-4780-A14A-E2FDBB615800}" srcOrd="0" destOrd="0" presId="urn:microsoft.com/office/officeart/2016/7/layout/HexagonTimeline"/>
    <dgm:cxn modelId="{7639880F-F021-4517-AF78-10FF1CF462B7}" type="presParOf" srcId="{85D4F61E-B035-4E27-8A83-702D4291A724}" destId="{4D254EB9-BBAE-451A-92E7-31C8DCAB6033}" srcOrd="1" destOrd="0" presId="urn:microsoft.com/office/officeart/2016/7/layout/HexagonTimeline"/>
    <dgm:cxn modelId="{21A79D40-10D7-4EA1-86E6-7E8E8EE82EDE}" type="presParOf" srcId="{85D4F61E-B035-4E27-8A83-702D4291A724}" destId="{37E9C622-E5FF-47E1-9F25-EB84BBDD0638}" srcOrd="2" destOrd="0" presId="urn:microsoft.com/office/officeart/2016/7/layout/HexagonTimeline"/>
    <dgm:cxn modelId="{C4CEB2AF-FC47-49C7-A55D-26255338A962}" type="presParOf" srcId="{85D4F61E-B035-4E27-8A83-702D4291A724}" destId="{8D299F75-32AE-4C04-B162-C129F1AD2CAA}" srcOrd="3" destOrd="0" presId="urn:microsoft.com/office/officeart/2016/7/layout/HexagonTimeline"/>
    <dgm:cxn modelId="{EBC97262-F7C7-46D5-A0F6-6954E97D1D16}" type="presParOf" srcId="{85D4F61E-B035-4E27-8A83-702D4291A724}" destId="{1424C0AC-7B50-4A30-9202-73B757B06F74}"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4DC06-4EE8-4D1E-8104-9E2D01627E22}">
      <dsp:nvSpPr>
        <dsp:cNvPr id="0" name=""/>
        <dsp:cNvSpPr/>
      </dsp:nvSpPr>
      <dsp:spPr>
        <a:xfrm>
          <a:off x="0" y="2139959"/>
          <a:ext cx="1153860" cy="578655"/>
        </a:xfrm>
        <a:prstGeom prst="homePlate">
          <a:avLst>
            <a:gd name="adj" fmla="val 4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Early-2000’s</a:t>
          </a:r>
        </a:p>
      </dsp:txBody>
      <dsp:txXfrm>
        <a:off x="0" y="2139959"/>
        <a:ext cx="1038129" cy="578655"/>
      </dsp:txXfrm>
    </dsp:sp>
    <dsp:sp modelId="{227A75CA-B5F9-4666-A2E8-A5A6A3817E82}">
      <dsp:nvSpPr>
        <dsp:cNvPr id="0" name=""/>
        <dsp:cNvSpPr/>
      </dsp:nvSpPr>
      <dsp:spPr>
        <a:xfrm>
          <a:off x="-224361" y="18221"/>
          <a:ext cx="1602584" cy="154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a:lnSpc>
              <a:spcPct val="90000"/>
            </a:lnSpc>
            <a:spcBef>
              <a:spcPct val="0"/>
            </a:spcBef>
            <a:spcAft>
              <a:spcPct val="35000"/>
            </a:spcAft>
            <a:buNone/>
          </a:pPr>
          <a:r>
            <a:rPr lang="en-NZ" sz="1500" kern="1200" dirty="0"/>
            <a:t> Etidronate since 90s until alendronate (Fosamax) became available in early 2000’s – funded under special authority</a:t>
          </a:r>
          <a:endParaRPr lang="en-US" sz="1500" kern="1200" dirty="0"/>
        </a:p>
      </dsp:txBody>
      <dsp:txXfrm>
        <a:off x="-224361" y="18221"/>
        <a:ext cx="1602584" cy="1543081"/>
      </dsp:txXfrm>
    </dsp:sp>
    <dsp:sp modelId="{A2E591E9-6B47-4BFD-AC3F-2CDB90F11493}">
      <dsp:nvSpPr>
        <dsp:cNvPr id="0" name=""/>
        <dsp:cNvSpPr/>
      </dsp:nvSpPr>
      <dsp:spPr>
        <a:xfrm rot="21490931">
          <a:off x="1153715" y="2420176"/>
          <a:ext cx="574431" cy="0"/>
        </a:xfrm>
        <a:custGeom>
          <a:avLst/>
          <a:gdLst/>
          <a:ahLst/>
          <a:cxnLst/>
          <a:rect l="0" t="0" r="0" b="0"/>
          <a:pathLst>
            <a:path>
              <a:moveTo>
                <a:pt x="0" y="0"/>
              </a:moveTo>
              <a:lnTo>
                <a:pt x="574431"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686DD0-E047-4188-AEF7-FC246EE0C075}">
      <dsp:nvSpPr>
        <dsp:cNvPr id="0" name=""/>
        <dsp:cNvSpPr/>
      </dsp:nvSpPr>
      <dsp:spPr>
        <a:xfrm>
          <a:off x="576930" y="1657746"/>
          <a:ext cx="0" cy="48221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3B88051-E218-4421-BA8A-C9D3C4BC8A1B}">
      <dsp:nvSpPr>
        <dsp:cNvPr id="0" name=""/>
        <dsp:cNvSpPr/>
      </dsp:nvSpPr>
      <dsp:spPr>
        <a:xfrm>
          <a:off x="516942" y="1561303"/>
          <a:ext cx="119975" cy="964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CC089-1CFD-4D7A-8647-F64D55BC57E7}">
      <dsp:nvSpPr>
        <dsp:cNvPr id="0" name=""/>
        <dsp:cNvSpPr/>
      </dsp:nvSpPr>
      <dsp:spPr>
        <a:xfrm>
          <a:off x="1728002" y="2121737"/>
          <a:ext cx="1148527" cy="578655"/>
        </a:xfrm>
        <a:prstGeom prst="hexagon">
          <a:avLst>
            <a:gd name="adj" fmla="val 40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Mid-2000s</a:t>
          </a:r>
        </a:p>
      </dsp:txBody>
      <dsp:txXfrm>
        <a:off x="1900867" y="2208830"/>
        <a:ext cx="802797" cy="404469"/>
      </dsp:txXfrm>
    </dsp:sp>
    <dsp:sp modelId="{85DDDA7D-ABBF-4DB3-B446-8CF2F10389ED}">
      <dsp:nvSpPr>
        <dsp:cNvPr id="0" name=""/>
        <dsp:cNvSpPr/>
      </dsp:nvSpPr>
      <dsp:spPr>
        <a:xfrm>
          <a:off x="1504677" y="3279049"/>
          <a:ext cx="1595176" cy="154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t" anchorCtr="1">
          <a:noAutofit/>
        </a:bodyPr>
        <a:lstStyle/>
        <a:p>
          <a:pPr marL="0" lvl="0" indent="0" algn="ctr" defTabSz="666750">
            <a:lnSpc>
              <a:spcPct val="90000"/>
            </a:lnSpc>
            <a:spcBef>
              <a:spcPct val="0"/>
            </a:spcBef>
            <a:spcAft>
              <a:spcPct val="35000"/>
            </a:spcAft>
            <a:buNone/>
          </a:pPr>
          <a:r>
            <a:rPr lang="en-US" sz="1500" kern="1200" dirty="0"/>
            <a:t>Zoledronate became available – initially Zometa 4mg (2004) then </a:t>
          </a:r>
          <a:r>
            <a:rPr lang="en-US" sz="1500" kern="1200" dirty="0" err="1"/>
            <a:t>Aclasta</a:t>
          </a:r>
          <a:r>
            <a:rPr lang="en-US" sz="1500" kern="1200" dirty="0"/>
            <a:t> 5mg (2007), funded for osteoporosis under special authority since 2010</a:t>
          </a:r>
        </a:p>
      </dsp:txBody>
      <dsp:txXfrm>
        <a:off x="1504677" y="3279049"/>
        <a:ext cx="1595176" cy="1543081"/>
      </dsp:txXfrm>
    </dsp:sp>
    <dsp:sp modelId="{6684BD91-C4B7-4A60-A618-0F04B72317F3}">
      <dsp:nvSpPr>
        <dsp:cNvPr id="0" name=""/>
        <dsp:cNvSpPr/>
      </dsp:nvSpPr>
      <dsp:spPr>
        <a:xfrm>
          <a:off x="2876529" y="2411065"/>
          <a:ext cx="404427" cy="0"/>
        </a:xfrm>
        <a:custGeom>
          <a:avLst/>
          <a:gdLst/>
          <a:ahLst/>
          <a:cxnLst/>
          <a:rect l="0" t="0" r="0" b="0"/>
          <a:pathLst>
            <a:path>
              <a:moveTo>
                <a:pt x="0" y="0"/>
              </a:moveTo>
              <a:lnTo>
                <a:pt x="404427"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6C1BB7-33A3-4EE6-899F-0AB69D1DAB5C}">
      <dsp:nvSpPr>
        <dsp:cNvPr id="0" name=""/>
        <dsp:cNvSpPr/>
      </dsp:nvSpPr>
      <dsp:spPr>
        <a:xfrm>
          <a:off x="2302266" y="2700393"/>
          <a:ext cx="0" cy="48221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582C393-FC09-449C-AC46-2E6598A8AE17}">
      <dsp:nvSpPr>
        <dsp:cNvPr id="0" name=""/>
        <dsp:cNvSpPr/>
      </dsp:nvSpPr>
      <dsp:spPr>
        <a:xfrm>
          <a:off x="2242555" y="3182606"/>
          <a:ext cx="119421" cy="964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48304F-7F8B-4A23-A12A-018BF57F29CF}">
      <dsp:nvSpPr>
        <dsp:cNvPr id="0" name=""/>
        <dsp:cNvSpPr/>
      </dsp:nvSpPr>
      <dsp:spPr>
        <a:xfrm>
          <a:off x="3280957" y="2121737"/>
          <a:ext cx="1020110" cy="578655"/>
        </a:xfrm>
        <a:prstGeom prst="hexagon">
          <a:avLst>
            <a:gd name="adj" fmla="val 40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2011</a:t>
          </a:r>
        </a:p>
      </dsp:txBody>
      <dsp:txXfrm>
        <a:off x="3443120" y="2213724"/>
        <a:ext cx="695784" cy="394681"/>
      </dsp:txXfrm>
    </dsp:sp>
    <dsp:sp modelId="{A3B763C1-B359-4ACF-85EC-0C61BEA854AF}">
      <dsp:nvSpPr>
        <dsp:cNvPr id="0" name=""/>
        <dsp:cNvSpPr/>
      </dsp:nvSpPr>
      <dsp:spPr>
        <a:xfrm>
          <a:off x="3082602" y="0"/>
          <a:ext cx="1416819" cy="154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a:lnSpc>
              <a:spcPct val="90000"/>
            </a:lnSpc>
            <a:spcBef>
              <a:spcPct val="0"/>
            </a:spcBef>
            <a:spcAft>
              <a:spcPct val="35000"/>
            </a:spcAft>
            <a:buNone/>
          </a:pPr>
          <a:r>
            <a:rPr lang="en-US" sz="1500" kern="1200" dirty="0"/>
            <a:t>Teriparatide funded under (strict) special authority</a:t>
          </a:r>
        </a:p>
      </dsp:txBody>
      <dsp:txXfrm>
        <a:off x="3082602" y="0"/>
        <a:ext cx="1416819" cy="1543081"/>
      </dsp:txXfrm>
    </dsp:sp>
    <dsp:sp modelId="{38E338F8-C099-450F-AC32-FCD9A8667906}">
      <dsp:nvSpPr>
        <dsp:cNvPr id="0" name=""/>
        <dsp:cNvSpPr/>
      </dsp:nvSpPr>
      <dsp:spPr>
        <a:xfrm rot="27838">
          <a:off x="4301062" y="2412196"/>
          <a:ext cx="279403" cy="0"/>
        </a:xfrm>
        <a:custGeom>
          <a:avLst/>
          <a:gdLst/>
          <a:ahLst/>
          <a:cxnLst/>
          <a:rect l="0" t="0" r="0" b="0"/>
          <a:pathLst>
            <a:path>
              <a:moveTo>
                <a:pt x="0" y="0"/>
              </a:moveTo>
              <a:lnTo>
                <a:pt x="279403"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BE752B-74BB-44D2-90A3-DCC8A22AFF54}">
      <dsp:nvSpPr>
        <dsp:cNvPr id="0" name=""/>
        <dsp:cNvSpPr/>
      </dsp:nvSpPr>
      <dsp:spPr>
        <a:xfrm>
          <a:off x="3791012" y="1639524"/>
          <a:ext cx="0" cy="48221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C8620B0-80E4-4A43-BF0B-3A88013F64B4}">
      <dsp:nvSpPr>
        <dsp:cNvPr id="0" name=""/>
        <dsp:cNvSpPr/>
      </dsp:nvSpPr>
      <dsp:spPr>
        <a:xfrm>
          <a:off x="3737977" y="1543081"/>
          <a:ext cx="106068" cy="964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0BA1F5-D7A2-451F-9EAF-02925F84E2F6}">
      <dsp:nvSpPr>
        <dsp:cNvPr id="0" name=""/>
        <dsp:cNvSpPr/>
      </dsp:nvSpPr>
      <dsp:spPr>
        <a:xfrm>
          <a:off x="4580461" y="2124000"/>
          <a:ext cx="1019869" cy="578655"/>
        </a:xfrm>
        <a:prstGeom prst="hexagon">
          <a:avLst>
            <a:gd name="adj" fmla="val 40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2013</a:t>
          </a:r>
        </a:p>
      </dsp:txBody>
      <dsp:txXfrm>
        <a:off x="4742604" y="2215997"/>
        <a:ext cx="695583" cy="394661"/>
      </dsp:txXfrm>
    </dsp:sp>
    <dsp:sp modelId="{FE0C79EF-0CE1-4083-928C-8BB2EFA80E85}">
      <dsp:nvSpPr>
        <dsp:cNvPr id="0" name=""/>
        <dsp:cNvSpPr/>
      </dsp:nvSpPr>
      <dsp:spPr>
        <a:xfrm>
          <a:off x="4382154" y="3281311"/>
          <a:ext cx="1416484" cy="154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t" anchorCtr="1">
          <a:noAutofit/>
        </a:bodyPr>
        <a:lstStyle/>
        <a:p>
          <a:pPr marL="0" lvl="0" indent="0" algn="ctr" defTabSz="666750">
            <a:lnSpc>
              <a:spcPct val="90000"/>
            </a:lnSpc>
            <a:spcBef>
              <a:spcPct val="0"/>
            </a:spcBef>
            <a:spcAft>
              <a:spcPct val="35000"/>
            </a:spcAft>
            <a:buNone/>
          </a:pPr>
          <a:r>
            <a:rPr lang="en-US" sz="1500" kern="1200" dirty="0"/>
            <a:t>Risedronate became available, no special authority restrictions</a:t>
          </a:r>
        </a:p>
        <a:p>
          <a:pPr marL="0" lvl="0" indent="0" algn="ctr" defTabSz="622300">
            <a:lnSpc>
              <a:spcPct val="90000"/>
            </a:lnSpc>
            <a:spcBef>
              <a:spcPct val="0"/>
            </a:spcBef>
            <a:spcAft>
              <a:spcPct val="35000"/>
            </a:spcAft>
            <a:buNone/>
          </a:pPr>
          <a:endParaRPr lang="en-NZ" sz="1400" kern="1200" dirty="0"/>
        </a:p>
      </dsp:txBody>
      <dsp:txXfrm>
        <a:off x="4382154" y="3281311"/>
        <a:ext cx="1416484" cy="1543081"/>
      </dsp:txXfrm>
    </dsp:sp>
    <dsp:sp modelId="{C16B0745-5A1D-45BC-8702-2B8031F01105}">
      <dsp:nvSpPr>
        <dsp:cNvPr id="0" name=""/>
        <dsp:cNvSpPr/>
      </dsp:nvSpPr>
      <dsp:spPr>
        <a:xfrm rot="21587812">
          <a:off x="5600328" y="2412196"/>
          <a:ext cx="638172" cy="0"/>
        </a:xfrm>
        <a:custGeom>
          <a:avLst/>
          <a:gdLst/>
          <a:ahLst/>
          <a:cxnLst/>
          <a:rect l="0" t="0" r="0" b="0"/>
          <a:pathLst>
            <a:path>
              <a:moveTo>
                <a:pt x="0" y="0"/>
              </a:moveTo>
              <a:lnTo>
                <a:pt x="638172"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8D9E82-FC59-4BF7-86D8-374090BE333C}">
      <dsp:nvSpPr>
        <dsp:cNvPr id="0" name=""/>
        <dsp:cNvSpPr/>
      </dsp:nvSpPr>
      <dsp:spPr>
        <a:xfrm>
          <a:off x="5090396" y="2702655"/>
          <a:ext cx="0" cy="48221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9929E1E-B95E-4FE2-90C8-43E876AB7542}">
      <dsp:nvSpPr>
        <dsp:cNvPr id="0" name=""/>
        <dsp:cNvSpPr/>
      </dsp:nvSpPr>
      <dsp:spPr>
        <a:xfrm>
          <a:off x="5037374" y="3184869"/>
          <a:ext cx="106043" cy="964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AD9D5-2A6C-44D5-80C5-E9EB73C17CCC}">
      <dsp:nvSpPr>
        <dsp:cNvPr id="0" name=""/>
        <dsp:cNvSpPr/>
      </dsp:nvSpPr>
      <dsp:spPr>
        <a:xfrm>
          <a:off x="6238499" y="2121737"/>
          <a:ext cx="1057814" cy="578655"/>
        </a:xfrm>
        <a:prstGeom prst="hexagon">
          <a:avLst>
            <a:gd name="adj" fmla="val 40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2018</a:t>
          </a:r>
        </a:p>
      </dsp:txBody>
      <dsp:txXfrm>
        <a:off x="6403804" y="2212164"/>
        <a:ext cx="727204" cy="397801"/>
      </dsp:txXfrm>
    </dsp:sp>
    <dsp:sp modelId="{71071581-246E-43C8-9835-C4F261BAC669}">
      <dsp:nvSpPr>
        <dsp:cNvPr id="0" name=""/>
        <dsp:cNvSpPr/>
      </dsp:nvSpPr>
      <dsp:spPr>
        <a:xfrm>
          <a:off x="6032813" y="0"/>
          <a:ext cx="1469186" cy="154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a:lnSpc>
              <a:spcPct val="90000"/>
            </a:lnSpc>
            <a:spcBef>
              <a:spcPct val="0"/>
            </a:spcBef>
            <a:spcAft>
              <a:spcPct val="35000"/>
            </a:spcAft>
            <a:buNone/>
          </a:pPr>
          <a:r>
            <a:rPr lang="en-US" sz="1500" kern="1200" dirty="0"/>
            <a:t>Denosumab funded under (very strict) special authority</a:t>
          </a:r>
        </a:p>
      </dsp:txBody>
      <dsp:txXfrm>
        <a:off x="6032813" y="0"/>
        <a:ext cx="1469186" cy="1543081"/>
      </dsp:txXfrm>
    </dsp:sp>
    <dsp:sp modelId="{48AC6D7D-A64E-4437-A088-4833A61E35F9}">
      <dsp:nvSpPr>
        <dsp:cNvPr id="0" name=""/>
        <dsp:cNvSpPr/>
      </dsp:nvSpPr>
      <dsp:spPr>
        <a:xfrm>
          <a:off x="7296313" y="2411065"/>
          <a:ext cx="263682" cy="0"/>
        </a:xfrm>
        <a:custGeom>
          <a:avLst/>
          <a:gdLst/>
          <a:ahLst/>
          <a:cxnLst/>
          <a:rect l="0" t="0" r="0" b="0"/>
          <a:pathLst>
            <a:path>
              <a:moveTo>
                <a:pt x="0" y="0"/>
              </a:moveTo>
              <a:lnTo>
                <a:pt x="263682"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2C8E95-B7CB-429A-B925-2D931A51D465}">
      <dsp:nvSpPr>
        <dsp:cNvPr id="0" name=""/>
        <dsp:cNvSpPr/>
      </dsp:nvSpPr>
      <dsp:spPr>
        <a:xfrm>
          <a:off x="6767406" y="1639524"/>
          <a:ext cx="0" cy="48221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37C669D-0495-4B26-9669-86FED32A2CFF}">
      <dsp:nvSpPr>
        <dsp:cNvPr id="0" name=""/>
        <dsp:cNvSpPr/>
      </dsp:nvSpPr>
      <dsp:spPr>
        <a:xfrm>
          <a:off x="6712412" y="1543081"/>
          <a:ext cx="109988" cy="964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E56275-149B-42FE-AE02-6B246274D5E2}">
      <dsp:nvSpPr>
        <dsp:cNvPr id="0" name=""/>
        <dsp:cNvSpPr/>
      </dsp:nvSpPr>
      <dsp:spPr>
        <a:xfrm>
          <a:off x="7559996" y="2121737"/>
          <a:ext cx="1018134" cy="578655"/>
        </a:xfrm>
        <a:prstGeom prst="hexagon">
          <a:avLst>
            <a:gd name="adj" fmla="val 40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2019</a:t>
          </a:r>
        </a:p>
      </dsp:txBody>
      <dsp:txXfrm>
        <a:off x="7721995" y="2213809"/>
        <a:ext cx="694137" cy="394511"/>
      </dsp:txXfrm>
    </dsp:sp>
    <dsp:sp modelId="{A17A608C-639A-4CF3-958F-B7A18A439651}">
      <dsp:nvSpPr>
        <dsp:cNvPr id="0" name=""/>
        <dsp:cNvSpPr/>
      </dsp:nvSpPr>
      <dsp:spPr>
        <a:xfrm>
          <a:off x="7362025" y="3279049"/>
          <a:ext cx="1414075" cy="154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t" anchorCtr="1">
          <a:noAutofit/>
        </a:bodyPr>
        <a:lstStyle/>
        <a:p>
          <a:pPr marL="0" lvl="0" indent="0" algn="ctr" defTabSz="889000">
            <a:lnSpc>
              <a:spcPct val="90000"/>
            </a:lnSpc>
            <a:spcBef>
              <a:spcPct val="0"/>
            </a:spcBef>
            <a:spcAft>
              <a:spcPct val="35000"/>
            </a:spcAft>
            <a:buNone/>
          </a:pPr>
          <a:endParaRPr lang="en-US" sz="2000" kern="1200" dirty="0"/>
        </a:p>
      </dsp:txBody>
      <dsp:txXfrm>
        <a:off x="7362025" y="3279049"/>
        <a:ext cx="1414075" cy="1543081"/>
      </dsp:txXfrm>
    </dsp:sp>
    <dsp:sp modelId="{4BACC047-B3F3-4AA7-98D7-B520A7A35B04}">
      <dsp:nvSpPr>
        <dsp:cNvPr id="0" name=""/>
        <dsp:cNvSpPr/>
      </dsp:nvSpPr>
      <dsp:spPr>
        <a:xfrm>
          <a:off x="8578131" y="2411065"/>
          <a:ext cx="535381" cy="0"/>
        </a:xfrm>
        <a:custGeom>
          <a:avLst/>
          <a:gdLst/>
          <a:ahLst/>
          <a:cxnLst/>
          <a:rect l="0" t="0" r="0" b="0"/>
          <a:pathLst>
            <a:path>
              <a:moveTo>
                <a:pt x="0" y="0"/>
              </a:moveTo>
              <a:lnTo>
                <a:pt x="535381"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929F1-D86B-4FEB-9A5C-2D3F9C3817EA}">
      <dsp:nvSpPr>
        <dsp:cNvPr id="0" name=""/>
        <dsp:cNvSpPr/>
      </dsp:nvSpPr>
      <dsp:spPr>
        <a:xfrm>
          <a:off x="8069063" y="2700393"/>
          <a:ext cx="0" cy="48221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540A229-F83B-4BCA-81DC-8F9687CBA030}">
      <dsp:nvSpPr>
        <dsp:cNvPr id="0" name=""/>
        <dsp:cNvSpPr/>
      </dsp:nvSpPr>
      <dsp:spPr>
        <a:xfrm>
          <a:off x="8016132" y="3182606"/>
          <a:ext cx="105863" cy="964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33CAB-7FE2-4C98-B321-5D0F337C1ADB}">
      <dsp:nvSpPr>
        <dsp:cNvPr id="0" name=""/>
        <dsp:cNvSpPr/>
      </dsp:nvSpPr>
      <dsp:spPr>
        <a:xfrm>
          <a:off x="9113512" y="2121737"/>
          <a:ext cx="1015389" cy="578655"/>
        </a:xfrm>
        <a:prstGeom prst="hexagon">
          <a:avLst>
            <a:gd name="adj" fmla="val 40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2022</a:t>
          </a:r>
        </a:p>
      </dsp:txBody>
      <dsp:txXfrm>
        <a:off x="9275282" y="2213927"/>
        <a:ext cx="691849" cy="394275"/>
      </dsp:txXfrm>
    </dsp:sp>
    <dsp:sp modelId="{394E2732-AC68-4C57-8E59-4E3A8D207B88}">
      <dsp:nvSpPr>
        <dsp:cNvPr id="0" name=""/>
        <dsp:cNvSpPr/>
      </dsp:nvSpPr>
      <dsp:spPr>
        <a:xfrm>
          <a:off x="8916075" y="0"/>
          <a:ext cx="1410262" cy="154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b" anchorCtr="1">
          <a:noAutofit/>
        </a:bodyPr>
        <a:lstStyle/>
        <a:p>
          <a:pPr marL="0" lvl="0" indent="0" algn="ctr" defTabSz="755650">
            <a:lnSpc>
              <a:spcPct val="90000"/>
            </a:lnSpc>
            <a:spcBef>
              <a:spcPct val="0"/>
            </a:spcBef>
            <a:spcAft>
              <a:spcPct val="35000"/>
            </a:spcAft>
            <a:buNone/>
          </a:pPr>
          <a:r>
            <a:rPr lang="en-US" sz="1700" b="1" kern="1200" dirty="0"/>
            <a:t>Zoledronate special authority removed</a:t>
          </a:r>
        </a:p>
      </dsp:txBody>
      <dsp:txXfrm>
        <a:off x="8916075" y="0"/>
        <a:ext cx="1410262" cy="1543081"/>
      </dsp:txXfrm>
    </dsp:sp>
    <dsp:sp modelId="{94B56B7C-9CF3-45C9-93CD-585DAF61622F}">
      <dsp:nvSpPr>
        <dsp:cNvPr id="0" name=""/>
        <dsp:cNvSpPr/>
      </dsp:nvSpPr>
      <dsp:spPr>
        <a:xfrm>
          <a:off x="10128901" y="2411065"/>
          <a:ext cx="380454" cy="0"/>
        </a:xfrm>
        <a:custGeom>
          <a:avLst/>
          <a:gdLst/>
          <a:ahLst/>
          <a:cxnLst/>
          <a:rect l="0" t="0" r="0" b="0"/>
          <a:pathLst>
            <a:path>
              <a:moveTo>
                <a:pt x="0" y="0"/>
              </a:moveTo>
              <a:lnTo>
                <a:pt x="380454"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AFAC03-E0FE-4FA0-8FC9-752FE0A13285}">
      <dsp:nvSpPr>
        <dsp:cNvPr id="0" name=""/>
        <dsp:cNvSpPr/>
      </dsp:nvSpPr>
      <dsp:spPr>
        <a:xfrm>
          <a:off x="9621207" y="1639524"/>
          <a:ext cx="0" cy="48221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9DD7C8D-270B-4B6C-A96B-FB0A1BCF0C34}">
      <dsp:nvSpPr>
        <dsp:cNvPr id="0" name=""/>
        <dsp:cNvSpPr/>
      </dsp:nvSpPr>
      <dsp:spPr>
        <a:xfrm>
          <a:off x="9568418" y="1543081"/>
          <a:ext cx="105577" cy="964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BC834-B884-4780-A14A-E2FDBB615800}">
      <dsp:nvSpPr>
        <dsp:cNvPr id="0" name=""/>
        <dsp:cNvSpPr/>
      </dsp:nvSpPr>
      <dsp:spPr>
        <a:xfrm rot="10800000">
          <a:off x="10509355" y="2121737"/>
          <a:ext cx="941232" cy="578655"/>
        </a:xfrm>
        <a:prstGeom prst="homePlate">
          <a:avLst>
            <a:gd name="adj" fmla="val 4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Mar 2025</a:t>
          </a:r>
        </a:p>
      </dsp:txBody>
      <dsp:txXfrm rot="10800000">
        <a:off x="10625086" y="2121737"/>
        <a:ext cx="825501" cy="578655"/>
      </dsp:txXfrm>
    </dsp:sp>
    <dsp:sp modelId="{4D254EB9-BBAE-451A-92E7-31C8DCAB6033}">
      <dsp:nvSpPr>
        <dsp:cNvPr id="0" name=""/>
        <dsp:cNvSpPr/>
      </dsp:nvSpPr>
      <dsp:spPr>
        <a:xfrm>
          <a:off x="10326338" y="3279049"/>
          <a:ext cx="1307267" cy="1543081"/>
        </a:xfrm>
        <a:prstGeom prst="rect">
          <a:avLst/>
        </a:prstGeom>
        <a:noFill/>
        <a:ln>
          <a:noFill/>
        </a:ln>
        <a:effectLst/>
      </dsp:spPr>
      <dsp:style>
        <a:lnRef idx="0">
          <a:scrgbClr r="0" g="0" b="0"/>
        </a:lnRef>
        <a:fillRef idx="0">
          <a:scrgbClr r="0" g="0" b="0"/>
        </a:fillRef>
        <a:effectRef idx="0">
          <a:scrgbClr r="0" g="0" b="0"/>
        </a:effectRef>
        <a:fontRef idx="minor"/>
      </dsp:style>
    </dsp:sp>
    <dsp:sp modelId="{37E9C622-E5FF-47E1-9F25-EB84BBDD0638}">
      <dsp:nvSpPr>
        <dsp:cNvPr id="0" name=""/>
        <dsp:cNvSpPr/>
      </dsp:nvSpPr>
      <dsp:spPr>
        <a:xfrm>
          <a:off x="10979972" y="2700393"/>
          <a:ext cx="0" cy="48221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D299F75-32AE-4C04-B162-C129F1AD2CAA}">
      <dsp:nvSpPr>
        <dsp:cNvPr id="0" name=""/>
        <dsp:cNvSpPr/>
      </dsp:nvSpPr>
      <dsp:spPr>
        <a:xfrm>
          <a:off x="10931038" y="3182606"/>
          <a:ext cx="97867" cy="964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0C2F7-1201-44FB-822A-676856177E70}" type="datetimeFigureOut">
              <a:rPr lang="en-NZ" smtClean="0"/>
              <a:t>14/05/2025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13C1C-5974-498E-8431-EC58736CF3F5}" type="slidenum">
              <a:rPr lang="en-NZ" smtClean="0"/>
              <a:t>‹#›</a:t>
            </a:fld>
            <a:endParaRPr lang="en-NZ"/>
          </a:p>
        </p:txBody>
      </p:sp>
    </p:spTree>
    <p:extLst>
      <p:ext uri="{BB962C8B-B14F-4D97-AF65-F5344CB8AC3E}">
        <p14:creationId xmlns:p14="http://schemas.microsoft.com/office/powerpoint/2010/main" val="371870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13C1C-5974-498E-8431-EC58736CF3F5}"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536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041C-6E0C-BD59-AD30-8B209F00B3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95F47C31-C01D-77B1-F2E7-1B552B73CC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7BD54888-C0AD-F447-4CBF-C676FBCCDF2D}"/>
              </a:ext>
            </a:extLst>
          </p:cNvPr>
          <p:cNvSpPr>
            <a:spLocks noGrp="1"/>
          </p:cNvSpPr>
          <p:nvPr>
            <p:ph type="dt" sz="half" idx="10"/>
          </p:nvPr>
        </p:nvSpPr>
        <p:spPr/>
        <p:txBody>
          <a:bodyPr/>
          <a:lstStyle/>
          <a:p>
            <a:fld id="{5D377337-6EEA-4C8B-BAC9-686874A3F24E}" type="datetimeFigureOut">
              <a:rPr lang="en-NZ" smtClean="0"/>
              <a:t>14/05/2025</a:t>
            </a:fld>
            <a:endParaRPr lang="en-NZ"/>
          </a:p>
        </p:txBody>
      </p:sp>
      <p:sp>
        <p:nvSpPr>
          <p:cNvPr id="5" name="Footer Placeholder 4">
            <a:extLst>
              <a:ext uri="{FF2B5EF4-FFF2-40B4-BE49-F238E27FC236}">
                <a16:creationId xmlns:a16="http://schemas.microsoft.com/office/drawing/2014/main" id="{87EC870B-3618-77AC-CCC2-66D5217EFBA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8248E94-994A-7D41-D5C9-979E14153987}"/>
              </a:ext>
            </a:extLst>
          </p:cNvPr>
          <p:cNvSpPr>
            <a:spLocks noGrp="1"/>
          </p:cNvSpPr>
          <p:nvPr>
            <p:ph type="sldNum" sz="quarter" idx="12"/>
          </p:nvPr>
        </p:nvSpPr>
        <p:spPr/>
        <p:txBody>
          <a:bodyPr/>
          <a:lstStyle/>
          <a:p>
            <a:fld id="{6777B297-961B-4749-A8F2-801707C96982}" type="slidenum">
              <a:rPr lang="en-NZ" smtClean="0"/>
              <a:t>‹#›</a:t>
            </a:fld>
            <a:endParaRPr lang="en-NZ"/>
          </a:p>
        </p:txBody>
      </p:sp>
    </p:spTree>
    <p:extLst>
      <p:ext uri="{BB962C8B-B14F-4D97-AF65-F5344CB8AC3E}">
        <p14:creationId xmlns:p14="http://schemas.microsoft.com/office/powerpoint/2010/main" val="291384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7591-10AF-BE3A-30F7-C73CCDF554EB}"/>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F7ACAA5-2B22-2A43-B14B-F97C896D18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97E0747-56DB-5639-AFEC-B23F4ABFF371}"/>
              </a:ext>
            </a:extLst>
          </p:cNvPr>
          <p:cNvSpPr>
            <a:spLocks noGrp="1"/>
          </p:cNvSpPr>
          <p:nvPr>
            <p:ph type="dt" sz="half" idx="10"/>
          </p:nvPr>
        </p:nvSpPr>
        <p:spPr/>
        <p:txBody>
          <a:bodyPr/>
          <a:lstStyle/>
          <a:p>
            <a:fld id="{5D377337-6EEA-4C8B-BAC9-686874A3F24E}" type="datetimeFigureOut">
              <a:rPr lang="en-NZ" smtClean="0"/>
              <a:t>14/05/2025</a:t>
            </a:fld>
            <a:endParaRPr lang="en-NZ"/>
          </a:p>
        </p:txBody>
      </p:sp>
      <p:sp>
        <p:nvSpPr>
          <p:cNvPr id="5" name="Footer Placeholder 4">
            <a:extLst>
              <a:ext uri="{FF2B5EF4-FFF2-40B4-BE49-F238E27FC236}">
                <a16:creationId xmlns:a16="http://schemas.microsoft.com/office/drawing/2014/main" id="{0B3A9F1D-84F6-35CD-8684-277C66E4B59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28B2F65-8700-688B-1E4A-60A777516D44}"/>
              </a:ext>
            </a:extLst>
          </p:cNvPr>
          <p:cNvSpPr>
            <a:spLocks noGrp="1"/>
          </p:cNvSpPr>
          <p:nvPr>
            <p:ph type="sldNum" sz="quarter" idx="12"/>
          </p:nvPr>
        </p:nvSpPr>
        <p:spPr/>
        <p:txBody>
          <a:bodyPr/>
          <a:lstStyle/>
          <a:p>
            <a:fld id="{6777B297-961B-4749-A8F2-801707C96982}" type="slidenum">
              <a:rPr lang="en-NZ" smtClean="0"/>
              <a:t>‹#›</a:t>
            </a:fld>
            <a:endParaRPr lang="en-NZ"/>
          </a:p>
        </p:txBody>
      </p:sp>
    </p:spTree>
    <p:extLst>
      <p:ext uri="{BB962C8B-B14F-4D97-AF65-F5344CB8AC3E}">
        <p14:creationId xmlns:p14="http://schemas.microsoft.com/office/powerpoint/2010/main" val="209731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B47AA-3AF0-9BCF-CC6B-30154F2182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712ED3F-C791-B730-0BBD-8A74E4D0EE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1DFB02B-31DF-D6AB-5DDD-3067BC27A183}"/>
              </a:ext>
            </a:extLst>
          </p:cNvPr>
          <p:cNvSpPr>
            <a:spLocks noGrp="1"/>
          </p:cNvSpPr>
          <p:nvPr>
            <p:ph type="dt" sz="half" idx="10"/>
          </p:nvPr>
        </p:nvSpPr>
        <p:spPr/>
        <p:txBody>
          <a:bodyPr/>
          <a:lstStyle/>
          <a:p>
            <a:fld id="{5D377337-6EEA-4C8B-BAC9-686874A3F24E}" type="datetimeFigureOut">
              <a:rPr lang="en-NZ" smtClean="0"/>
              <a:t>14/05/2025</a:t>
            </a:fld>
            <a:endParaRPr lang="en-NZ"/>
          </a:p>
        </p:txBody>
      </p:sp>
      <p:sp>
        <p:nvSpPr>
          <p:cNvPr id="5" name="Footer Placeholder 4">
            <a:extLst>
              <a:ext uri="{FF2B5EF4-FFF2-40B4-BE49-F238E27FC236}">
                <a16:creationId xmlns:a16="http://schemas.microsoft.com/office/drawing/2014/main" id="{D56077C8-0F4A-10A4-CA23-DA9047AA7F1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F111CE4-2894-D99D-142F-DC17DBC0655A}"/>
              </a:ext>
            </a:extLst>
          </p:cNvPr>
          <p:cNvSpPr>
            <a:spLocks noGrp="1"/>
          </p:cNvSpPr>
          <p:nvPr>
            <p:ph type="sldNum" sz="quarter" idx="12"/>
          </p:nvPr>
        </p:nvSpPr>
        <p:spPr/>
        <p:txBody>
          <a:bodyPr/>
          <a:lstStyle/>
          <a:p>
            <a:fld id="{6777B297-961B-4749-A8F2-801707C96982}" type="slidenum">
              <a:rPr lang="en-NZ" smtClean="0"/>
              <a:t>‹#›</a:t>
            </a:fld>
            <a:endParaRPr lang="en-NZ"/>
          </a:p>
        </p:txBody>
      </p:sp>
    </p:spTree>
    <p:extLst>
      <p:ext uri="{BB962C8B-B14F-4D97-AF65-F5344CB8AC3E}">
        <p14:creationId xmlns:p14="http://schemas.microsoft.com/office/powerpoint/2010/main" val="297110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D5365-DD7C-D26A-F631-B82DCDBD5B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15B27F3-69E9-0323-C0B9-C1C140A21B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8B6CFADA-FEFC-8169-2A30-55020CEF2D8C}"/>
              </a:ext>
            </a:extLst>
          </p:cNvPr>
          <p:cNvSpPr>
            <a:spLocks noGrp="1"/>
          </p:cNvSpPr>
          <p:nvPr>
            <p:ph type="dt" sz="half" idx="10"/>
          </p:nvPr>
        </p:nvSpPr>
        <p:spPr/>
        <p:txBody>
          <a:bodyPr/>
          <a:lstStyle/>
          <a:p>
            <a:fld id="{3A689E8B-510F-49CA-B4DB-E48844A508E2}" type="datetimeFigureOut">
              <a:rPr lang="en-NZ" smtClean="0"/>
              <a:t>14/05/2025</a:t>
            </a:fld>
            <a:endParaRPr lang="en-NZ"/>
          </a:p>
        </p:txBody>
      </p:sp>
      <p:sp>
        <p:nvSpPr>
          <p:cNvPr id="5" name="Footer Placeholder 4">
            <a:extLst>
              <a:ext uri="{FF2B5EF4-FFF2-40B4-BE49-F238E27FC236}">
                <a16:creationId xmlns:a16="http://schemas.microsoft.com/office/drawing/2014/main" id="{59F1B475-F82D-A193-C612-67B5BB8F9B9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264DDDD-34BE-758D-8FEA-47593F5B2ADA}"/>
              </a:ext>
            </a:extLst>
          </p:cNvPr>
          <p:cNvSpPr>
            <a:spLocks noGrp="1"/>
          </p:cNvSpPr>
          <p:nvPr>
            <p:ph type="sldNum" sz="quarter" idx="12"/>
          </p:nvPr>
        </p:nvSpPr>
        <p:spPr/>
        <p:txBody>
          <a:bodyPr/>
          <a:lstStyle/>
          <a:p>
            <a:fld id="{1115539C-63A6-4D06-8370-10A5D00CD851}" type="slidenum">
              <a:rPr lang="en-NZ" smtClean="0"/>
              <a:t>‹#›</a:t>
            </a:fld>
            <a:endParaRPr lang="en-NZ"/>
          </a:p>
        </p:txBody>
      </p:sp>
    </p:spTree>
    <p:extLst>
      <p:ext uri="{BB962C8B-B14F-4D97-AF65-F5344CB8AC3E}">
        <p14:creationId xmlns:p14="http://schemas.microsoft.com/office/powerpoint/2010/main" val="3828487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9A66-436E-CECD-4C33-E332C29BEE0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89A947B-868F-C958-EE8B-2EB46FB609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F8CA61D-13A9-3C9D-AA95-AE500B4B5EE7}"/>
              </a:ext>
            </a:extLst>
          </p:cNvPr>
          <p:cNvSpPr>
            <a:spLocks noGrp="1"/>
          </p:cNvSpPr>
          <p:nvPr>
            <p:ph type="dt" sz="half" idx="10"/>
          </p:nvPr>
        </p:nvSpPr>
        <p:spPr/>
        <p:txBody>
          <a:bodyPr/>
          <a:lstStyle/>
          <a:p>
            <a:fld id="{3A689E8B-510F-49CA-B4DB-E48844A508E2}" type="datetimeFigureOut">
              <a:rPr lang="en-NZ" smtClean="0"/>
              <a:t>14/05/2025</a:t>
            </a:fld>
            <a:endParaRPr lang="en-NZ"/>
          </a:p>
        </p:txBody>
      </p:sp>
      <p:sp>
        <p:nvSpPr>
          <p:cNvPr id="5" name="Footer Placeholder 4">
            <a:extLst>
              <a:ext uri="{FF2B5EF4-FFF2-40B4-BE49-F238E27FC236}">
                <a16:creationId xmlns:a16="http://schemas.microsoft.com/office/drawing/2014/main" id="{94407D13-E0E6-5A8B-7C05-C02E338F544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9AA91F8-8590-105E-7882-2D9957D4AF63}"/>
              </a:ext>
            </a:extLst>
          </p:cNvPr>
          <p:cNvSpPr>
            <a:spLocks noGrp="1"/>
          </p:cNvSpPr>
          <p:nvPr>
            <p:ph type="sldNum" sz="quarter" idx="12"/>
          </p:nvPr>
        </p:nvSpPr>
        <p:spPr/>
        <p:txBody>
          <a:bodyPr/>
          <a:lstStyle/>
          <a:p>
            <a:fld id="{1115539C-63A6-4D06-8370-10A5D00CD851}" type="slidenum">
              <a:rPr lang="en-NZ" smtClean="0"/>
              <a:t>‹#›</a:t>
            </a:fld>
            <a:endParaRPr lang="en-NZ"/>
          </a:p>
        </p:txBody>
      </p:sp>
    </p:spTree>
    <p:extLst>
      <p:ext uri="{BB962C8B-B14F-4D97-AF65-F5344CB8AC3E}">
        <p14:creationId xmlns:p14="http://schemas.microsoft.com/office/powerpoint/2010/main" val="3714990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33E5-780B-B61B-1AE1-EFD1341B99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23956693-650B-B5F5-D9F9-F29342D554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7EA0DF-62C0-969C-3931-B431FB12D368}"/>
              </a:ext>
            </a:extLst>
          </p:cNvPr>
          <p:cNvSpPr>
            <a:spLocks noGrp="1"/>
          </p:cNvSpPr>
          <p:nvPr>
            <p:ph type="dt" sz="half" idx="10"/>
          </p:nvPr>
        </p:nvSpPr>
        <p:spPr/>
        <p:txBody>
          <a:bodyPr/>
          <a:lstStyle/>
          <a:p>
            <a:fld id="{3A689E8B-510F-49CA-B4DB-E48844A508E2}" type="datetimeFigureOut">
              <a:rPr lang="en-NZ" smtClean="0"/>
              <a:t>14/05/2025</a:t>
            </a:fld>
            <a:endParaRPr lang="en-NZ"/>
          </a:p>
        </p:txBody>
      </p:sp>
      <p:sp>
        <p:nvSpPr>
          <p:cNvPr id="5" name="Footer Placeholder 4">
            <a:extLst>
              <a:ext uri="{FF2B5EF4-FFF2-40B4-BE49-F238E27FC236}">
                <a16:creationId xmlns:a16="http://schemas.microsoft.com/office/drawing/2014/main" id="{238CD752-D86A-D37E-AA8D-0A069791E6F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AE7ACE1-C0DB-A4D7-F7E7-FC36C602DC34}"/>
              </a:ext>
            </a:extLst>
          </p:cNvPr>
          <p:cNvSpPr>
            <a:spLocks noGrp="1"/>
          </p:cNvSpPr>
          <p:nvPr>
            <p:ph type="sldNum" sz="quarter" idx="12"/>
          </p:nvPr>
        </p:nvSpPr>
        <p:spPr/>
        <p:txBody>
          <a:bodyPr/>
          <a:lstStyle/>
          <a:p>
            <a:fld id="{1115539C-63A6-4D06-8370-10A5D00CD851}" type="slidenum">
              <a:rPr lang="en-NZ" smtClean="0"/>
              <a:t>‹#›</a:t>
            </a:fld>
            <a:endParaRPr lang="en-NZ"/>
          </a:p>
        </p:txBody>
      </p:sp>
    </p:spTree>
    <p:extLst>
      <p:ext uri="{BB962C8B-B14F-4D97-AF65-F5344CB8AC3E}">
        <p14:creationId xmlns:p14="http://schemas.microsoft.com/office/powerpoint/2010/main" val="1970061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1EED-B898-2834-F29A-2F2DC11D278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CD9F869-6493-27AC-63D2-D8C9D35D97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2BC40E26-4BE5-7A33-9D50-C7CD13EB08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995821B1-2DC3-0911-2C50-2EDCE631581B}"/>
              </a:ext>
            </a:extLst>
          </p:cNvPr>
          <p:cNvSpPr>
            <a:spLocks noGrp="1"/>
          </p:cNvSpPr>
          <p:nvPr>
            <p:ph type="dt" sz="half" idx="10"/>
          </p:nvPr>
        </p:nvSpPr>
        <p:spPr/>
        <p:txBody>
          <a:bodyPr/>
          <a:lstStyle/>
          <a:p>
            <a:fld id="{3A689E8B-510F-49CA-B4DB-E48844A508E2}" type="datetimeFigureOut">
              <a:rPr lang="en-NZ" smtClean="0"/>
              <a:t>14/05/2025</a:t>
            </a:fld>
            <a:endParaRPr lang="en-NZ"/>
          </a:p>
        </p:txBody>
      </p:sp>
      <p:sp>
        <p:nvSpPr>
          <p:cNvPr id="6" name="Footer Placeholder 5">
            <a:extLst>
              <a:ext uri="{FF2B5EF4-FFF2-40B4-BE49-F238E27FC236}">
                <a16:creationId xmlns:a16="http://schemas.microsoft.com/office/drawing/2014/main" id="{F59C4D16-F278-3671-D426-D2DDED27D9E9}"/>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3EFE71A-B02D-463D-82BC-92BD46CF77C3}"/>
              </a:ext>
            </a:extLst>
          </p:cNvPr>
          <p:cNvSpPr>
            <a:spLocks noGrp="1"/>
          </p:cNvSpPr>
          <p:nvPr>
            <p:ph type="sldNum" sz="quarter" idx="12"/>
          </p:nvPr>
        </p:nvSpPr>
        <p:spPr/>
        <p:txBody>
          <a:bodyPr/>
          <a:lstStyle/>
          <a:p>
            <a:fld id="{1115539C-63A6-4D06-8370-10A5D00CD851}" type="slidenum">
              <a:rPr lang="en-NZ" smtClean="0"/>
              <a:t>‹#›</a:t>
            </a:fld>
            <a:endParaRPr lang="en-NZ"/>
          </a:p>
        </p:txBody>
      </p:sp>
    </p:spTree>
    <p:extLst>
      <p:ext uri="{BB962C8B-B14F-4D97-AF65-F5344CB8AC3E}">
        <p14:creationId xmlns:p14="http://schemas.microsoft.com/office/powerpoint/2010/main" val="2337303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362E-8F48-5266-BF27-3D9D36524089}"/>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1EA42F2-2C94-E8D3-52CA-628A53C869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312A2A-FC6B-7ABC-FDF5-8119BAE519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DFA25A11-88E4-607F-A0D7-B767C664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BD8A72-5D66-53C7-BF03-904B728C8E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F3AAFCF9-E41E-2256-8E5C-324FC4A9B28C}"/>
              </a:ext>
            </a:extLst>
          </p:cNvPr>
          <p:cNvSpPr>
            <a:spLocks noGrp="1"/>
          </p:cNvSpPr>
          <p:nvPr>
            <p:ph type="dt" sz="half" idx="10"/>
          </p:nvPr>
        </p:nvSpPr>
        <p:spPr/>
        <p:txBody>
          <a:bodyPr/>
          <a:lstStyle/>
          <a:p>
            <a:fld id="{3A689E8B-510F-49CA-B4DB-E48844A508E2}" type="datetimeFigureOut">
              <a:rPr lang="en-NZ" smtClean="0"/>
              <a:t>14/05/2025</a:t>
            </a:fld>
            <a:endParaRPr lang="en-NZ"/>
          </a:p>
        </p:txBody>
      </p:sp>
      <p:sp>
        <p:nvSpPr>
          <p:cNvPr id="8" name="Footer Placeholder 7">
            <a:extLst>
              <a:ext uri="{FF2B5EF4-FFF2-40B4-BE49-F238E27FC236}">
                <a16:creationId xmlns:a16="http://schemas.microsoft.com/office/drawing/2014/main" id="{6FB26AD5-C72C-7FC2-7B16-6E7087C15DA3}"/>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A1BED73B-D36C-A3C6-BBF6-013D8190FE14}"/>
              </a:ext>
            </a:extLst>
          </p:cNvPr>
          <p:cNvSpPr>
            <a:spLocks noGrp="1"/>
          </p:cNvSpPr>
          <p:nvPr>
            <p:ph type="sldNum" sz="quarter" idx="12"/>
          </p:nvPr>
        </p:nvSpPr>
        <p:spPr/>
        <p:txBody>
          <a:bodyPr/>
          <a:lstStyle/>
          <a:p>
            <a:fld id="{1115539C-63A6-4D06-8370-10A5D00CD851}" type="slidenum">
              <a:rPr lang="en-NZ" smtClean="0"/>
              <a:t>‹#›</a:t>
            </a:fld>
            <a:endParaRPr lang="en-NZ"/>
          </a:p>
        </p:txBody>
      </p:sp>
    </p:spTree>
    <p:extLst>
      <p:ext uri="{BB962C8B-B14F-4D97-AF65-F5344CB8AC3E}">
        <p14:creationId xmlns:p14="http://schemas.microsoft.com/office/powerpoint/2010/main" val="2528041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875D-638E-E134-F336-562F65963575}"/>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783F8116-C598-4985-5A3A-5317162BAA1E}"/>
              </a:ext>
            </a:extLst>
          </p:cNvPr>
          <p:cNvSpPr>
            <a:spLocks noGrp="1"/>
          </p:cNvSpPr>
          <p:nvPr>
            <p:ph type="dt" sz="half" idx="10"/>
          </p:nvPr>
        </p:nvSpPr>
        <p:spPr/>
        <p:txBody>
          <a:bodyPr/>
          <a:lstStyle/>
          <a:p>
            <a:fld id="{3A689E8B-510F-49CA-B4DB-E48844A508E2}" type="datetimeFigureOut">
              <a:rPr lang="en-NZ" smtClean="0"/>
              <a:t>14/05/2025</a:t>
            </a:fld>
            <a:endParaRPr lang="en-NZ"/>
          </a:p>
        </p:txBody>
      </p:sp>
      <p:sp>
        <p:nvSpPr>
          <p:cNvPr id="4" name="Footer Placeholder 3">
            <a:extLst>
              <a:ext uri="{FF2B5EF4-FFF2-40B4-BE49-F238E27FC236}">
                <a16:creationId xmlns:a16="http://schemas.microsoft.com/office/drawing/2014/main" id="{F88EF244-6194-E3CB-FF38-22D63E28D2DC}"/>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3BFE22F9-8C70-5F4D-1985-52E90A907963}"/>
              </a:ext>
            </a:extLst>
          </p:cNvPr>
          <p:cNvSpPr>
            <a:spLocks noGrp="1"/>
          </p:cNvSpPr>
          <p:nvPr>
            <p:ph type="sldNum" sz="quarter" idx="12"/>
          </p:nvPr>
        </p:nvSpPr>
        <p:spPr/>
        <p:txBody>
          <a:bodyPr/>
          <a:lstStyle/>
          <a:p>
            <a:fld id="{1115539C-63A6-4D06-8370-10A5D00CD851}" type="slidenum">
              <a:rPr lang="en-NZ" smtClean="0"/>
              <a:t>‹#›</a:t>
            </a:fld>
            <a:endParaRPr lang="en-NZ"/>
          </a:p>
        </p:txBody>
      </p:sp>
    </p:spTree>
    <p:extLst>
      <p:ext uri="{BB962C8B-B14F-4D97-AF65-F5344CB8AC3E}">
        <p14:creationId xmlns:p14="http://schemas.microsoft.com/office/powerpoint/2010/main" val="2135736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8EB1E-6FB3-C74F-D294-888A70A035E5}"/>
              </a:ext>
            </a:extLst>
          </p:cNvPr>
          <p:cNvSpPr>
            <a:spLocks noGrp="1"/>
          </p:cNvSpPr>
          <p:nvPr>
            <p:ph type="dt" sz="half" idx="10"/>
          </p:nvPr>
        </p:nvSpPr>
        <p:spPr/>
        <p:txBody>
          <a:bodyPr/>
          <a:lstStyle/>
          <a:p>
            <a:fld id="{3A689E8B-510F-49CA-B4DB-E48844A508E2}" type="datetimeFigureOut">
              <a:rPr lang="en-NZ" smtClean="0"/>
              <a:t>14/05/2025</a:t>
            </a:fld>
            <a:endParaRPr lang="en-NZ"/>
          </a:p>
        </p:txBody>
      </p:sp>
      <p:sp>
        <p:nvSpPr>
          <p:cNvPr id="3" name="Footer Placeholder 2">
            <a:extLst>
              <a:ext uri="{FF2B5EF4-FFF2-40B4-BE49-F238E27FC236}">
                <a16:creationId xmlns:a16="http://schemas.microsoft.com/office/drawing/2014/main" id="{9CF5BA3F-4DE5-DCEE-C10B-84AF3B743572}"/>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70F2E18F-4BF4-7EC5-4E82-F1FA82EB636A}"/>
              </a:ext>
            </a:extLst>
          </p:cNvPr>
          <p:cNvSpPr>
            <a:spLocks noGrp="1"/>
          </p:cNvSpPr>
          <p:nvPr>
            <p:ph type="sldNum" sz="quarter" idx="12"/>
          </p:nvPr>
        </p:nvSpPr>
        <p:spPr/>
        <p:txBody>
          <a:bodyPr/>
          <a:lstStyle/>
          <a:p>
            <a:fld id="{1115539C-63A6-4D06-8370-10A5D00CD851}" type="slidenum">
              <a:rPr lang="en-NZ" smtClean="0"/>
              <a:t>‹#›</a:t>
            </a:fld>
            <a:endParaRPr lang="en-NZ"/>
          </a:p>
        </p:txBody>
      </p:sp>
    </p:spTree>
    <p:extLst>
      <p:ext uri="{BB962C8B-B14F-4D97-AF65-F5344CB8AC3E}">
        <p14:creationId xmlns:p14="http://schemas.microsoft.com/office/powerpoint/2010/main" val="1864475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0C37-BAE5-2E8C-17AF-D4B4781E16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2B6D98B0-5622-102A-0381-F6BC525B06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19594BAC-CFDB-94E5-C13A-9A20EE6CB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92FF4-79BC-6F30-3F26-CA221ACBBA7B}"/>
              </a:ext>
            </a:extLst>
          </p:cNvPr>
          <p:cNvSpPr>
            <a:spLocks noGrp="1"/>
          </p:cNvSpPr>
          <p:nvPr>
            <p:ph type="dt" sz="half" idx="10"/>
          </p:nvPr>
        </p:nvSpPr>
        <p:spPr/>
        <p:txBody>
          <a:bodyPr/>
          <a:lstStyle/>
          <a:p>
            <a:fld id="{3A689E8B-510F-49CA-B4DB-E48844A508E2}" type="datetimeFigureOut">
              <a:rPr lang="en-NZ" smtClean="0"/>
              <a:t>14/05/2025</a:t>
            </a:fld>
            <a:endParaRPr lang="en-NZ"/>
          </a:p>
        </p:txBody>
      </p:sp>
      <p:sp>
        <p:nvSpPr>
          <p:cNvPr id="6" name="Footer Placeholder 5">
            <a:extLst>
              <a:ext uri="{FF2B5EF4-FFF2-40B4-BE49-F238E27FC236}">
                <a16:creationId xmlns:a16="http://schemas.microsoft.com/office/drawing/2014/main" id="{55CFDC9A-F4F9-BC09-137E-D5F1634BB80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67E1BA9-B826-46C2-B19B-5407E9B63105}"/>
              </a:ext>
            </a:extLst>
          </p:cNvPr>
          <p:cNvSpPr>
            <a:spLocks noGrp="1"/>
          </p:cNvSpPr>
          <p:nvPr>
            <p:ph type="sldNum" sz="quarter" idx="12"/>
          </p:nvPr>
        </p:nvSpPr>
        <p:spPr/>
        <p:txBody>
          <a:bodyPr/>
          <a:lstStyle/>
          <a:p>
            <a:fld id="{1115539C-63A6-4D06-8370-10A5D00CD851}" type="slidenum">
              <a:rPr lang="en-NZ" smtClean="0"/>
              <a:t>‹#›</a:t>
            </a:fld>
            <a:endParaRPr lang="en-NZ"/>
          </a:p>
        </p:txBody>
      </p:sp>
    </p:spTree>
    <p:extLst>
      <p:ext uri="{BB962C8B-B14F-4D97-AF65-F5344CB8AC3E}">
        <p14:creationId xmlns:p14="http://schemas.microsoft.com/office/powerpoint/2010/main" val="1025857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E06CE-3F17-D4C4-6065-2100B453958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B9B85ED-9F62-54C8-C0E2-8F8D940C37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75ECE64-7989-4F68-C2BB-AE1D3375D27F}"/>
              </a:ext>
            </a:extLst>
          </p:cNvPr>
          <p:cNvSpPr>
            <a:spLocks noGrp="1"/>
          </p:cNvSpPr>
          <p:nvPr>
            <p:ph type="dt" sz="half" idx="10"/>
          </p:nvPr>
        </p:nvSpPr>
        <p:spPr/>
        <p:txBody>
          <a:bodyPr/>
          <a:lstStyle/>
          <a:p>
            <a:fld id="{5D377337-6EEA-4C8B-BAC9-686874A3F24E}" type="datetimeFigureOut">
              <a:rPr lang="en-NZ" smtClean="0"/>
              <a:t>14/05/2025</a:t>
            </a:fld>
            <a:endParaRPr lang="en-NZ"/>
          </a:p>
        </p:txBody>
      </p:sp>
      <p:sp>
        <p:nvSpPr>
          <p:cNvPr id="5" name="Footer Placeholder 4">
            <a:extLst>
              <a:ext uri="{FF2B5EF4-FFF2-40B4-BE49-F238E27FC236}">
                <a16:creationId xmlns:a16="http://schemas.microsoft.com/office/drawing/2014/main" id="{B0C552AB-2460-5397-0A49-E1A08FAEA77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9BB7C2D-8F57-7D7D-0DF9-2B59866DD8BE}"/>
              </a:ext>
            </a:extLst>
          </p:cNvPr>
          <p:cNvSpPr>
            <a:spLocks noGrp="1"/>
          </p:cNvSpPr>
          <p:nvPr>
            <p:ph type="sldNum" sz="quarter" idx="12"/>
          </p:nvPr>
        </p:nvSpPr>
        <p:spPr/>
        <p:txBody>
          <a:bodyPr/>
          <a:lstStyle/>
          <a:p>
            <a:fld id="{6777B297-961B-4749-A8F2-801707C96982}" type="slidenum">
              <a:rPr lang="en-NZ" smtClean="0"/>
              <a:t>‹#›</a:t>
            </a:fld>
            <a:endParaRPr lang="en-NZ"/>
          </a:p>
        </p:txBody>
      </p:sp>
    </p:spTree>
    <p:extLst>
      <p:ext uri="{BB962C8B-B14F-4D97-AF65-F5344CB8AC3E}">
        <p14:creationId xmlns:p14="http://schemas.microsoft.com/office/powerpoint/2010/main" val="3693542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E77D-DECC-D03B-B6B2-C5CB0DD94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13A636CB-3954-3255-0310-5AED4088F5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91D3AC79-C57D-81FC-FCE1-2E4B7E255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F8C2AB-4F20-9152-1784-B2D74824E5C1}"/>
              </a:ext>
            </a:extLst>
          </p:cNvPr>
          <p:cNvSpPr>
            <a:spLocks noGrp="1"/>
          </p:cNvSpPr>
          <p:nvPr>
            <p:ph type="dt" sz="half" idx="10"/>
          </p:nvPr>
        </p:nvSpPr>
        <p:spPr/>
        <p:txBody>
          <a:bodyPr/>
          <a:lstStyle/>
          <a:p>
            <a:fld id="{3A689E8B-510F-49CA-B4DB-E48844A508E2}" type="datetimeFigureOut">
              <a:rPr lang="en-NZ" smtClean="0"/>
              <a:t>14/05/2025</a:t>
            </a:fld>
            <a:endParaRPr lang="en-NZ"/>
          </a:p>
        </p:txBody>
      </p:sp>
      <p:sp>
        <p:nvSpPr>
          <p:cNvPr id="6" name="Footer Placeholder 5">
            <a:extLst>
              <a:ext uri="{FF2B5EF4-FFF2-40B4-BE49-F238E27FC236}">
                <a16:creationId xmlns:a16="http://schemas.microsoft.com/office/drawing/2014/main" id="{F4B4D60E-0C44-361E-444E-41419B21C0E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82C7812-CDE2-87C0-9F7D-DD8E85377090}"/>
              </a:ext>
            </a:extLst>
          </p:cNvPr>
          <p:cNvSpPr>
            <a:spLocks noGrp="1"/>
          </p:cNvSpPr>
          <p:nvPr>
            <p:ph type="sldNum" sz="quarter" idx="12"/>
          </p:nvPr>
        </p:nvSpPr>
        <p:spPr/>
        <p:txBody>
          <a:bodyPr/>
          <a:lstStyle/>
          <a:p>
            <a:fld id="{1115539C-63A6-4D06-8370-10A5D00CD851}" type="slidenum">
              <a:rPr lang="en-NZ" smtClean="0"/>
              <a:t>‹#›</a:t>
            </a:fld>
            <a:endParaRPr lang="en-NZ"/>
          </a:p>
        </p:txBody>
      </p:sp>
    </p:spTree>
    <p:extLst>
      <p:ext uri="{BB962C8B-B14F-4D97-AF65-F5344CB8AC3E}">
        <p14:creationId xmlns:p14="http://schemas.microsoft.com/office/powerpoint/2010/main" val="1331919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143DB-7C57-AEFA-97D5-BFA355E81157}"/>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9005387-B3D4-CF65-4A9B-34DF6BDEFD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95ECCA6-EDF4-1BFD-AF8A-73C175A21796}"/>
              </a:ext>
            </a:extLst>
          </p:cNvPr>
          <p:cNvSpPr>
            <a:spLocks noGrp="1"/>
          </p:cNvSpPr>
          <p:nvPr>
            <p:ph type="dt" sz="half" idx="10"/>
          </p:nvPr>
        </p:nvSpPr>
        <p:spPr/>
        <p:txBody>
          <a:bodyPr/>
          <a:lstStyle/>
          <a:p>
            <a:fld id="{3A689E8B-510F-49CA-B4DB-E48844A508E2}" type="datetimeFigureOut">
              <a:rPr lang="en-NZ" smtClean="0"/>
              <a:t>14/05/2025</a:t>
            </a:fld>
            <a:endParaRPr lang="en-NZ"/>
          </a:p>
        </p:txBody>
      </p:sp>
      <p:sp>
        <p:nvSpPr>
          <p:cNvPr id="5" name="Footer Placeholder 4">
            <a:extLst>
              <a:ext uri="{FF2B5EF4-FFF2-40B4-BE49-F238E27FC236}">
                <a16:creationId xmlns:a16="http://schemas.microsoft.com/office/drawing/2014/main" id="{86172383-B1D4-FDD1-EC87-F52802D196D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C5C3DE1-B07D-34D2-8701-4BD32753252D}"/>
              </a:ext>
            </a:extLst>
          </p:cNvPr>
          <p:cNvSpPr>
            <a:spLocks noGrp="1"/>
          </p:cNvSpPr>
          <p:nvPr>
            <p:ph type="sldNum" sz="quarter" idx="12"/>
          </p:nvPr>
        </p:nvSpPr>
        <p:spPr/>
        <p:txBody>
          <a:bodyPr/>
          <a:lstStyle/>
          <a:p>
            <a:fld id="{1115539C-63A6-4D06-8370-10A5D00CD851}" type="slidenum">
              <a:rPr lang="en-NZ" smtClean="0"/>
              <a:t>‹#›</a:t>
            </a:fld>
            <a:endParaRPr lang="en-NZ"/>
          </a:p>
        </p:txBody>
      </p:sp>
    </p:spTree>
    <p:extLst>
      <p:ext uri="{BB962C8B-B14F-4D97-AF65-F5344CB8AC3E}">
        <p14:creationId xmlns:p14="http://schemas.microsoft.com/office/powerpoint/2010/main" val="1014079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A6B0A9-F0DE-DCE4-8BDB-BD0C98937F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E77F8CB-E1D0-723D-AEBF-CF2DBC0894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1893C34-7A23-3D51-9117-DCA5A06B4FA2}"/>
              </a:ext>
            </a:extLst>
          </p:cNvPr>
          <p:cNvSpPr>
            <a:spLocks noGrp="1"/>
          </p:cNvSpPr>
          <p:nvPr>
            <p:ph type="dt" sz="half" idx="10"/>
          </p:nvPr>
        </p:nvSpPr>
        <p:spPr/>
        <p:txBody>
          <a:bodyPr/>
          <a:lstStyle/>
          <a:p>
            <a:fld id="{3A689E8B-510F-49CA-B4DB-E48844A508E2}" type="datetimeFigureOut">
              <a:rPr lang="en-NZ" smtClean="0"/>
              <a:t>14/05/2025</a:t>
            </a:fld>
            <a:endParaRPr lang="en-NZ"/>
          </a:p>
        </p:txBody>
      </p:sp>
      <p:sp>
        <p:nvSpPr>
          <p:cNvPr id="5" name="Footer Placeholder 4">
            <a:extLst>
              <a:ext uri="{FF2B5EF4-FFF2-40B4-BE49-F238E27FC236}">
                <a16:creationId xmlns:a16="http://schemas.microsoft.com/office/drawing/2014/main" id="{B67C021E-ADB1-FF4A-64E9-68B0F7F7835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5A9554D-BFD7-96A4-0977-5FC4E107CD37}"/>
              </a:ext>
            </a:extLst>
          </p:cNvPr>
          <p:cNvSpPr>
            <a:spLocks noGrp="1"/>
          </p:cNvSpPr>
          <p:nvPr>
            <p:ph type="sldNum" sz="quarter" idx="12"/>
          </p:nvPr>
        </p:nvSpPr>
        <p:spPr/>
        <p:txBody>
          <a:bodyPr/>
          <a:lstStyle/>
          <a:p>
            <a:fld id="{1115539C-63A6-4D06-8370-10A5D00CD851}" type="slidenum">
              <a:rPr lang="en-NZ" smtClean="0"/>
              <a:t>‹#›</a:t>
            </a:fld>
            <a:endParaRPr lang="en-NZ"/>
          </a:p>
        </p:txBody>
      </p:sp>
    </p:spTree>
    <p:extLst>
      <p:ext uri="{BB962C8B-B14F-4D97-AF65-F5344CB8AC3E}">
        <p14:creationId xmlns:p14="http://schemas.microsoft.com/office/powerpoint/2010/main" val="4140414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E8FA7-FBCB-4F91-B2CE-44123ED7F5E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3024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26177E-F1E4-4448-842B-032FEBFC003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71183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1"/>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1" y="458947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A2877B-F949-4036-BF51-58310EE765E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56742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774D81-EB30-40E8-87A1-525A584AC1A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32719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72BDAD-10F2-41BA-9C7B-D6C5BD14E45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75174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0137D4-B630-4E84-B850-A2DCDF7460D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22783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5F0981-5AB8-4B21-BFE6-C415703769A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8639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6AF3-FBA1-4572-A9F5-4B3B199F3C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45C85440-7C46-7CCE-264F-A1A3502EF2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75EC62-614B-B310-D508-3F3DD91FEB12}"/>
              </a:ext>
            </a:extLst>
          </p:cNvPr>
          <p:cNvSpPr>
            <a:spLocks noGrp="1"/>
          </p:cNvSpPr>
          <p:nvPr>
            <p:ph type="dt" sz="half" idx="10"/>
          </p:nvPr>
        </p:nvSpPr>
        <p:spPr/>
        <p:txBody>
          <a:bodyPr/>
          <a:lstStyle/>
          <a:p>
            <a:fld id="{5D377337-6EEA-4C8B-BAC9-686874A3F24E}" type="datetimeFigureOut">
              <a:rPr lang="en-NZ" smtClean="0"/>
              <a:t>14/05/2025</a:t>
            </a:fld>
            <a:endParaRPr lang="en-NZ"/>
          </a:p>
        </p:txBody>
      </p:sp>
      <p:sp>
        <p:nvSpPr>
          <p:cNvPr id="5" name="Footer Placeholder 4">
            <a:extLst>
              <a:ext uri="{FF2B5EF4-FFF2-40B4-BE49-F238E27FC236}">
                <a16:creationId xmlns:a16="http://schemas.microsoft.com/office/drawing/2014/main" id="{A650511C-C038-8B25-5FA4-47AF0D09370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36BB376-578A-B7A5-3FD2-6ED2C884DB45}"/>
              </a:ext>
            </a:extLst>
          </p:cNvPr>
          <p:cNvSpPr>
            <a:spLocks noGrp="1"/>
          </p:cNvSpPr>
          <p:nvPr>
            <p:ph type="sldNum" sz="quarter" idx="12"/>
          </p:nvPr>
        </p:nvSpPr>
        <p:spPr/>
        <p:txBody>
          <a:bodyPr/>
          <a:lstStyle/>
          <a:p>
            <a:fld id="{6777B297-961B-4749-A8F2-801707C96982}" type="slidenum">
              <a:rPr lang="en-NZ" smtClean="0"/>
              <a:t>‹#›</a:t>
            </a:fld>
            <a:endParaRPr lang="en-NZ"/>
          </a:p>
        </p:txBody>
      </p:sp>
    </p:spTree>
    <p:extLst>
      <p:ext uri="{BB962C8B-B14F-4D97-AF65-F5344CB8AC3E}">
        <p14:creationId xmlns:p14="http://schemas.microsoft.com/office/powerpoint/2010/main" val="280689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6" y="457200"/>
            <a:ext cx="393276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717" y="98743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40326"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692D6B-5FB7-43B9-9DDE-CAF16348C6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26799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6" y="457200"/>
            <a:ext cx="393276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717" y="98743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840326"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85B8F0-854D-4071-BF49-ADF43BA3474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63697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47F150-1896-4835-A40C-6B2B3C68FF8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32312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9BAE25-0844-4942-920B-A190A0E2147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2920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434D-41CF-8604-CBEA-0662709E25D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21B58FA-A877-E747-9833-0FE5E641E6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95D65110-F892-F2E8-C7CF-615CDFBCB0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D8FB5C5E-F626-BBAE-E4F0-C7A397289218}"/>
              </a:ext>
            </a:extLst>
          </p:cNvPr>
          <p:cNvSpPr>
            <a:spLocks noGrp="1"/>
          </p:cNvSpPr>
          <p:nvPr>
            <p:ph type="dt" sz="half" idx="10"/>
          </p:nvPr>
        </p:nvSpPr>
        <p:spPr/>
        <p:txBody>
          <a:bodyPr/>
          <a:lstStyle/>
          <a:p>
            <a:fld id="{5D377337-6EEA-4C8B-BAC9-686874A3F24E}" type="datetimeFigureOut">
              <a:rPr lang="en-NZ" smtClean="0"/>
              <a:t>14/05/2025</a:t>
            </a:fld>
            <a:endParaRPr lang="en-NZ"/>
          </a:p>
        </p:txBody>
      </p:sp>
      <p:sp>
        <p:nvSpPr>
          <p:cNvPr id="6" name="Footer Placeholder 5">
            <a:extLst>
              <a:ext uri="{FF2B5EF4-FFF2-40B4-BE49-F238E27FC236}">
                <a16:creationId xmlns:a16="http://schemas.microsoft.com/office/drawing/2014/main" id="{E36811DD-167C-4BD9-C42D-0E0F02F58EE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B83217D-89CD-3529-AAB3-19B5B7C9A3D8}"/>
              </a:ext>
            </a:extLst>
          </p:cNvPr>
          <p:cNvSpPr>
            <a:spLocks noGrp="1"/>
          </p:cNvSpPr>
          <p:nvPr>
            <p:ph type="sldNum" sz="quarter" idx="12"/>
          </p:nvPr>
        </p:nvSpPr>
        <p:spPr/>
        <p:txBody>
          <a:bodyPr/>
          <a:lstStyle/>
          <a:p>
            <a:fld id="{6777B297-961B-4749-A8F2-801707C96982}" type="slidenum">
              <a:rPr lang="en-NZ" smtClean="0"/>
              <a:t>‹#›</a:t>
            </a:fld>
            <a:endParaRPr lang="en-NZ"/>
          </a:p>
        </p:txBody>
      </p:sp>
    </p:spTree>
    <p:extLst>
      <p:ext uri="{BB962C8B-B14F-4D97-AF65-F5344CB8AC3E}">
        <p14:creationId xmlns:p14="http://schemas.microsoft.com/office/powerpoint/2010/main" val="1659065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9795-ECD6-9495-FCD9-B5CB55E70C71}"/>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88CA237-8622-CE47-9325-44EA65F14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663CC-BFC0-66CE-9C53-A20AD124BA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9DC54FF6-60E5-410D-6130-57F49F8AF5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CA0E32-C04F-2296-DEBF-257E84A03E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6BF3DC04-89AA-4094-9E81-B485F43B28AA}"/>
              </a:ext>
            </a:extLst>
          </p:cNvPr>
          <p:cNvSpPr>
            <a:spLocks noGrp="1"/>
          </p:cNvSpPr>
          <p:nvPr>
            <p:ph type="dt" sz="half" idx="10"/>
          </p:nvPr>
        </p:nvSpPr>
        <p:spPr/>
        <p:txBody>
          <a:bodyPr/>
          <a:lstStyle/>
          <a:p>
            <a:fld id="{5D377337-6EEA-4C8B-BAC9-686874A3F24E}" type="datetimeFigureOut">
              <a:rPr lang="en-NZ" smtClean="0"/>
              <a:t>14/05/2025</a:t>
            </a:fld>
            <a:endParaRPr lang="en-NZ"/>
          </a:p>
        </p:txBody>
      </p:sp>
      <p:sp>
        <p:nvSpPr>
          <p:cNvPr id="8" name="Footer Placeholder 7">
            <a:extLst>
              <a:ext uri="{FF2B5EF4-FFF2-40B4-BE49-F238E27FC236}">
                <a16:creationId xmlns:a16="http://schemas.microsoft.com/office/drawing/2014/main" id="{5BAFEE39-9193-FFE2-4417-4B849D91F0E8}"/>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22299038-28DC-F64B-49E7-AF34BCE2729F}"/>
              </a:ext>
            </a:extLst>
          </p:cNvPr>
          <p:cNvSpPr>
            <a:spLocks noGrp="1"/>
          </p:cNvSpPr>
          <p:nvPr>
            <p:ph type="sldNum" sz="quarter" idx="12"/>
          </p:nvPr>
        </p:nvSpPr>
        <p:spPr/>
        <p:txBody>
          <a:bodyPr/>
          <a:lstStyle/>
          <a:p>
            <a:fld id="{6777B297-961B-4749-A8F2-801707C96982}" type="slidenum">
              <a:rPr lang="en-NZ" smtClean="0"/>
              <a:t>‹#›</a:t>
            </a:fld>
            <a:endParaRPr lang="en-NZ"/>
          </a:p>
        </p:txBody>
      </p:sp>
    </p:spTree>
    <p:extLst>
      <p:ext uri="{BB962C8B-B14F-4D97-AF65-F5344CB8AC3E}">
        <p14:creationId xmlns:p14="http://schemas.microsoft.com/office/powerpoint/2010/main" val="81859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F00F-0295-A429-775F-BF76451DE960}"/>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A9CF1927-8AC3-244D-E432-B47332446BA1}"/>
              </a:ext>
            </a:extLst>
          </p:cNvPr>
          <p:cNvSpPr>
            <a:spLocks noGrp="1"/>
          </p:cNvSpPr>
          <p:nvPr>
            <p:ph type="dt" sz="half" idx="10"/>
          </p:nvPr>
        </p:nvSpPr>
        <p:spPr/>
        <p:txBody>
          <a:bodyPr/>
          <a:lstStyle/>
          <a:p>
            <a:fld id="{5D377337-6EEA-4C8B-BAC9-686874A3F24E}" type="datetimeFigureOut">
              <a:rPr lang="en-NZ" smtClean="0"/>
              <a:t>14/05/2025</a:t>
            </a:fld>
            <a:endParaRPr lang="en-NZ"/>
          </a:p>
        </p:txBody>
      </p:sp>
      <p:sp>
        <p:nvSpPr>
          <p:cNvPr id="4" name="Footer Placeholder 3">
            <a:extLst>
              <a:ext uri="{FF2B5EF4-FFF2-40B4-BE49-F238E27FC236}">
                <a16:creationId xmlns:a16="http://schemas.microsoft.com/office/drawing/2014/main" id="{3FAC2C47-A984-BE33-E8C2-1076A346EACF}"/>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17F7DB44-C116-7987-FFF2-3A57816F92B5}"/>
              </a:ext>
            </a:extLst>
          </p:cNvPr>
          <p:cNvSpPr>
            <a:spLocks noGrp="1"/>
          </p:cNvSpPr>
          <p:nvPr>
            <p:ph type="sldNum" sz="quarter" idx="12"/>
          </p:nvPr>
        </p:nvSpPr>
        <p:spPr/>
        <p:txBody>
          <a:bodyPr/>
          <a:lstStyle/>
          <a:p>
            <a:fld id="{6777B297-961B-4749-A8F2-801707C96982}" type="slidenum">
              <a:rPr lang="en-NZ" smtClean="0"/>
              <a:t>‹#›</a:t>
            </a:fld>
            <a:endParaRPr lang="en-NZ"/>
          </a:p>
        </p:txBody>
      </p:sp>
    </p:spTree>
    <p:extLst>
      <p:ext uri="{BB962C8B-B14F-4D97-AF65-F5344CB8AC3E}">
        <p14:creationId xmlns:p14="http://schemas.microsoft.com/office/powerpoint/2010/main" val="350368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63CE1E-B6F9-F946-75FC-7175935A2FE2}"/>
              </a:ext>
            </a:extLst>
          </p:cNvPr>
          <p:cNvSpPr>
            <a:spLocks noGrp="1"/>
          </p:cNvSpPr>
          <p:nvPr>
            <p:ph type="dt" sz="half" idx="10"/>
          </p:nvPr>
        </p:nvSpPr>
        <p:spPr/>
        <p:txBody>
          <a:bodyPr/>
          <a:lstStyle/>
          <a:p>
            <a:fld id="{5D377337-6EEA-4C8B-BAC9-686874A3F24E}" type="datetimeFigureOut">
              <a:rPr lang="en-NZ" smtClean="0"/>
              <a:t>14/05/2025</a:t>
            </a:fld>
            <a:endParaRPr lang="en-NZ"/>
          </a:p>
        </p:txBody>
      </p:sp>
      <p:sp>
        <p:nvSpPr>
          <p:cNvPr id="3" name="Footer Placeholder 2">
            <a:extLst>
              <a:ext uri="{FF2B5EF4-FFF2-40B4-BE49-F238E27FC236}">
                <a16:creationId xmlns:a16="http://schemas.microsoft.com/office/drawing/2014/main" id="{0E7FB14A-0F89-60F4-9C21-4173998B68E7}"/>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1D284DA8-36B3-9595-0550-CD557B626283}"/>
              </a:ext>
            </a:extLst>
          </p:cNvPr>
          <p:cNvSpPr>
            <a:spLocks noGrp="1"/>
          </p:cNvSpPr>
          <p:nvPr>
            <p:ph type="sldNum" sz="quarter" idx="12"/>
          </p:nvPr>
        </p:nvSpPr>
        <p:spPr/>
        <p:txBody>
          <a:bodyPr/>
          <a:lstStyle/>
          <a:p>
            <a:fld id="{6777B297-961B-4749-A8F2-801707C96982}" type="slidenum">
              <a:rPr lang="en-NZ" smtClean="0"/>
              <a:t>‹#›</a:t>
            </a:fld>
            <a:endParaRPr lang="en-NZ"/>
          </a:p>
        </p:txBody>
      </p:sp>
    </p:spTree>
    <p:extLst>
      <p:ext uri="{BB962C8B-B14F-4D97-AF65-F5344CB8AC3E}">
        <p14:creationId xmlns:p14="http://schemas.microsoft.com/office/powerpoint/2010/main" val="40837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D362-EF29-BED7-48E3-0FB50AD360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B5A14895-7BA5-8453-EDA7-191D0CA97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268A3E75-F0F1-BB5E-848B-C648BCB4C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713D5C-E465-A1B5-9C97-ACF87B727FAA}"/>
              </a:ext>
            </a:extLst>
          </p:cNvPr>
          <p:cNvSpPr>
            <a:spLocks noGrp="1"/>
          </p:cNvSpPr>
          <p:nvPr>
            <p:ph type="dt" sz="half" idx="10"/>
          </p:nvPr>
        </p:nvSpPr>
        <p:spPr/>
        <p:txBody>
          <a:bodyPr/>
          <a:lstStyle/>
          <a:p>
            <a:fld id="{5D377337-6EEA-4C8B-BAC9-686874A3F24E}" type="datetimeFigureOut">
              <a:rPr lang="en-NZ" smtClean="0"/>
              <a:t>14/05/2025</a:t>
            </a:fld>
            <a:endParaRPr lang="en-NZ"/>
          </a:p>
        </p:txBody>
      </p:sp>
      <p:sp>
        <p:nvSpPr>
          <p:cNvPr id="6" name="Footer Placeholder 5">
            <a:extLst>
              <a:ext uri="{FF2B5EF4-FFF2-40B4-BE49-F238E27FC236}">
                <a16:creationId xmlns:a16="http://schemas.microsoft.com/office/drawing/2014/main" id="{3FBC1AAE-AFE7-5E47-1640-2D043080B91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6026E67-6F9E-6DDE-55CE-BC08C698B97F}"/>
              </a:ext>
            </a:extLst>
          </p:cNvPr>
          <p:cNvSpPr>
            <a:spLocks noGrp="1"/>
          </p:cNvSpPr>
          <p:nvPr>
            <p:ph type="sldNum" sz="quarter" idx="12"/>
          </p:nvPr>
        </p:nvSpPr>
        <p:spPr/>
        <p:txBody>
          <a:bodyPr/>
          <a:lstStyle/>
          <a:p>
            <a:fld id="{6777B297-961B-4749-A8F2-801707C96982}" type="slidenum">
              <a:rPr lang="en-NZ" smtClean="0"/>
              <a:t>‹#›</a:t>
            </a:fld>
            <a:endParaRPr lang="en-NZ"/>
          </a:p>
        </p:txBody>
      </p:sp>
    </p:spTree>
    <p:extLst>
      <p:ext uri="{BB962C8B-B14F-4D97-AF65-F5344CB8AC3E}">
        <p14:creationId xmlns:p14="http://schemas.microsoft.com/office/powerpoint/2010/main" val="269045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A2AA-8EBC-D643-5504-38D31579D1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7810E5D5-7F81-0910-B768-257292902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DB534710-CDFC-D4FE-C71F-46ACEA72A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3A0E2E-8AFB-7F33-A5C5-84A8A39AC0B7}"/>
              </a:ext>
            </a:extLst>
          </p:cNvPr>
          <p:cNvSpPr>
            <a:spLocks noGrp="1"/>
          </p:cNvSpPr>
          <p:nvPr>
            <p:ph type="dt" sz="half" idx="10"/>
          </p:nvPr>
        </p:nvSpPr>
        <p:spPr/>
        <p:txBody>
          <a:bodyPr/>
          <a:lstStyle/>
          <a:p>
            <a:fld id="{5D377337-6EEA-4C8B-BAC9-686874A3F24E}" type="datetimeFigureOut">
              <a:rPr lang="en-NZ" smtClean="0"/>
              <a:t>14/05/2025</a:t>
            </a:fld>
            <a:endParaRPr lang="en-NZ"/>
          </a:p>
        </p:txBody>
      </p:sp>
      <p:sp>
        <p:nvSpPr>
          <p:cNvPr id="6" name="Footer Placeholder 5">
            <a:extLst>
              <a:ext uri="{FF2B5EF4-FFF2-40B4-BE49-F238E27FC236}">
                <a16:creationId xmlns:a16="http://schemas.microsoft.com/office/drawing/2014/main" id="{73EE4F6E-0575-4850-AC12-D838B705C7C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7D86D01-C5F3-34A3-6C1D-E0877A90D680}"/>
              </a:ext>
            </a:extLst>
          </p:cNvPr>
          <p:cNvSpPr>
            <a:spLocks noGrp="1"/>
          </p:cNvSpPr>
          <p:nvPr>
            <p:ph type="sldNum" sz="quarter" idx="12"/>
          </p:nvPr>
        </p:nvSpPr>
        <p:spPr/>
        <p:txBody>
          <a:bodyPr/>
          <a:lstStyle/>
          <a:p>
            <a:fld id="{6777B297-961B-4749-A8F2-801707C96982}" type="slidenum">
              <a:rPr lang="en-NZ" smtClean="0"/>
              <a:t>‹#›</a:t>
            </a:fld>
            <a:endParaRPr lang="en-NZ"/>
          </a:p>
        </p:txBody>
      </p:sp>
    </p:spTree>
    <p:extLst>
      <p:ext uri="{BB962C8B-B14F-4D97-AF65-F5344CB8AC3E}">
        <p14:creationId xmlns:p14="http://schemas.microsoft.com/office/powerpoint/2010/main" val="312852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7DFFCB-324D-4588-265A-1C2AB1DABD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D667D51-835B-EF36-0340-D0842E3E55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88A888C-393D-23B2-BD32-3A3D0CF8C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377337-6EEA-4C8B-BAC9-686874A3F24E}" type="datetimeFigureOut">
              <a:rPr lang="en-NZ" smtClean="0"/>
              <a:t>14/05/2025</a:t>
            </a:fld>
            <a:endParaRPr lang="en-NZ"/>
          </a:p>
        </p:txBody>
      </p:sp>
      <p:sp>
        <p:nvSpPr>
          <p:cNvPr id="5" name="Footer Placeholder 4">
            <a:extLst>
              <a:ext uri="{FF2B5EF4-FFF2-40B4-BE49-F238E27FC236}">
                <a16:creationId xmlns:a16="http://schemas.microsoft.com/office/drawing/2014/main" id="{79A6672D-E8B2-C9D5-A524-30E5B0C1C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EAA39FEA-EC3E-E477-975B-DD8DBD2B8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77B297-961B-4749-A8F2-801707C96982}" type="slidenum">
              <a:rPr lang="en-NZ" smtClean="0"/>
              <a:t>‹#›</a:t>
            </a:fld>
            <a:endParaRPr lang="en-NZ"/>
          </a:p>
        </p:txBody>
      </p:sp>
    </p:spTree>
    <p:extLst>
      <p:ext uri="{BB962C8B-B14F-4D97-AF65-F5344CB8AC3E}">
        <p14:creationId xmlns:p14="http://schemas.microsoft.com/office/powerpoint/2010/main" val="2585757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421A7-21DC-C6C6-D4FC-B26B9B140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7BEC134-370C-5745-1B08-C5D8DB2F9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1443D6E-5980-F4E3-11B5-0074896AD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89E8B-510F-49CA-B4DB-E48844A508E2}" type="datetimeFigureOut">
              <a:rPr lang="en-NZ" smtClean="0"/>
              <a:t>14/05/2025</a:t>
            </a:fld>
            <a:endParaRPr lang="en-NZ"/>
          </a:p>
        </p:txBody>
      </p:sp>
      <p:sp>
        <p:nvSpPr>
          <p:cNvPr id="5" name="Footer Placeholder 4">
            <a:extLst>
              <a:ext uri="{FF2B5EF4-FFF2-40B4-BE49-F238E27FC236}">
                <a16:creationId xmlns:a16="http://schemas.microsoft.com/office/drawing/2014/main" id="{1D8C5E76-AE52-6683-376D-3AF9EF8D03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7BAA8669-7D22-6750-890B-3A84C598EB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5539C-63A6-4D06-8370-10A5D00CD851}" type="slidenum">
              <a:rPr lang="en-NZ" smtClean="0"/>
              <a:t>‹#›</a:t>
            </a:fld>
            <a:endParaRPr lang="en-NZ"/>
          </a:p>
        </p:txBody>
      </p:sp>
    </p:spTree>
    <p:extLst>
      <p:ext uri="{BB962C8B-B14F-4D97-AF65-F5344CB8AC3E}">
        <p14:creationId xmlns:p14="http://schemas.microsoft.com/office/powerpoint/2010/main" val="2301226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EDA1628-468E-4EC8-B7AE-3B4C3113C0A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878779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osteoporosis.org.nz/wp-content/uploads/2025/04/ONZ-FLNNZ-Denosumab-Recommendations-final-draft-dkim-edit_sm2.pdf"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307E2-968B-147F-D8B1-6AC6A502AFE4}"/>
              </a:ext>
            </a:extLst>
          </p:cNvPr>
          <p:cNvSpPr>
            <a:spLocks noGrp="1"/>
          </p:cNvSpPr>
          <p:nvPr>
            <p:ph type="ctrTitle"/>
          </p:nvPr>
        </p:nvSpPr>
        <p:spPr>
          <a:xfrm>
            <a:off x="1524000" y="1122363"/>
            <a:ext cx="9144000" cy="2044583"/>
          </a:xfrm>
        </p:spPr>
        <p:txBody>
          <a:bodyPr>
            <a:normAutofit/>
          </a:bodyPr>
          <a:lstStyle/>
          <a:p>
            <a:r>
              <a:rPr lang="en-NZ" sz="5300" dirty="0"/>
              <a:t>Managing treatment protocols – </a:t>
            </a:r>
            <a:r>
              <a:rPr lang="en-NZ" b="1" dirty="0"/>
              <a:t>zoledronate &amp; denosumab</a:t>
            </a:r>
          </a:p>
        </p:txBody>
      </p:sp>
      <p:sp>
        <p:nvSpPr>
          <p:cNvPr id="3" name="Subtitle 2">
            <a:extLst>
              <a:ext uri="{FF2B5EF4-FFF2-40B4-BE49-F238E27FC236}">
                <a16:creationId xmlns:a16="http://schemas.microsoft.com/office/drawing/2014/main" id="{A1AC235E-AFBB-5123-9882-D1C5C79A2221}"/>
              </a:ext>
            </a:extLst>
          </p:cNvPr>
          <p:cNvSpPr>
            <a:spLocks noGrp="1"/>
          </p:cNvSpPr>
          <p:nvPr>
            <p:ph type="subTitle" idx="1"/>
          </p:nvPr>
        </p:nvSpPr>
        <p:spPr>
          <a:xfrm>
            <a:off x="1524000" y="4728117"/>
            <a:ext cx="9144000" cy="1007520"/>
          </a:xfrm>
        </p:spPr>
        <p:txBody>
          <a:bodyPr/>
          <a:lstStyle/>
          <a:p>
            <a:r>
              <a:rPr lang="en-NZ" b="1" dirty="0"/>
              <a:t>David Kim</a:t>
            </a:r>
          </a:p>
          <a:p>
            <a:r>
              <a:rPr lang="en-NZ" dirty="0"/>
              <a:t>Waitemata</a:t>
            </a:r>
          </a:p>
        </p:txBody>
      </p:sp>
      <p:pic>
        <p:nvPicPr>
          <p:cNvPr id="5" name="Picture 4">
            <a:extLst>
              <a:ext uri="{FF2B5EF4-FFF2-40B4-BE49-F238E27FC236}">
                <a16:creationId xmlns:a16="http://schemas.microsoft.com/office/drawing/2014/main" id="{4849F575-53CF-CCB0-FF9B-EABF9F9C174F}"/>
              </a:ext>
            </a:extLst>
          </p:cNvPr>
          <p:cNvPicPr>
            <a:picLocks noChangeAspect="1"/>
          </p:cNvPicPr>
          <p:nvPr/>
        </p:nvPicPr>
        <p:blipFill>
          <a:blip r:embed="rId2"/>
          <a:srcRect l="16514" r="17126"/>
          <a:stretch/>
        </p:blipFill>
        <p:spPr>
          <a:xfrm>
            <a:off x="1854168" y="4025590"/>
            <a:ext cx="2165447" cy="2278766"/>
          </a:xfrm>
          <a:prstGeom prst="rect">
            <a:avLst/>
          </a:prstGeom>
        </p:spPr>
      </p:pic>
      <p:pic>
        <p:nvPicPr>
          <p:cNvPr id="6" name="Picture 5">
            <a:extLst>
              <a:ext uri="{FF2B5EF4-FFF2-40B4-BE49-F238E27FC236}">
                <a16:creationId xmlns:a16="http://schemas.microsoft.com/office/drawing/2014/main" id="{D4F39108-03E2-7B0E-AD7D-CB23F8A2D540}"/>
              </a:ext>
            </a:extLst>
          </p:cNvPr>
          <p:cNvPicPr>
            <a:picLocks noChangeAspect="1"/>
          </p:cNvPicPr>
          <p:nvPr/>
        </p:nvPicPr>
        <p:blipFill>
          <a:blip r:embed="rId3"/>
          <a:stretch>
            <a:fillRect/>
          </a:stretch>
        </p:blipFill>
        <p:spPr>
          <a:xfrm>
            <a:off x="8324668" y="3995695"/>
            <a:ext cx="2192925" cy="2344510"/>
          </a:xfrm>
          <a:prstGeom prst="rect">
            <a:avLst/>
          </a:prstGeom>
        </p:spPr>
      </p:pic>
    </p:spTree>
    <p:extLst>
      <p:ext uri="{BB962C8B-B14F-4D97-AF65-F5344CB8AC3E}">
        <p14:creationId xmlns:p14="http://schemas.microsoft.com/office/powerpoint/2010/main" val="3948394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6D16-E655-F380-C355-80FDF319D943}"/>
              </a:ext>
            </a:extLst>
          </p:cNvPr>
          <p:cNvSpPr>
            <a:spLocks noGrp="1"/>
          </p:cNvSpPr>
          <p:nvPr>
            <p:ph type="title"/>
          </p:nvPr>
        </p:nvSpPr>
        <p:spPr>
          <a:xfrm>
            <a:off x="838200" y="292101"/>
            <a:ext cx="10515600" cy="1119402"/>
          </a:xfrm>
        </p:spPr>
        <p:txBody>
          <a:bodyPr/>
          <a:lstStyle/>
          <a:p>
            <a:r>
              <a:rPr lang="en-NZ" dirty="0"/>
              <a:t>IOF-ESCEO Rx algorithm (2020)</a:t>
            </a:r>
          </a:p>
        </p:txBody>
      </p:sp>
      <p:pic>
        <p:nvPicPr>
          <p:cNvPr id="4" name="Picture 3">
            <a:extLst>
              <a:ext uri="{FF2B5EF4-FFF2-40B4-BE49-F238E27FC236}">
                <a16:creationId xmlns:a16="http://schemas.microsoft.com/office/drawing/2014/main" id="{EED1E846-40BE-AB47-3329-D72351DE8309}"/>
              </a:ext>
            </a:extLst>
          </p:cNvPr>
          <p:cNvPicPr>
            <a:picLocks noChangeAspect="1"/>
          </p:cNvPicPr>
          <p:nvPr/>
        </p:nvPicPr>
        <p:blipFill>
          <a:blip r:embed="rId2"/>
          <a:stretch>
            <a:fillRect/>
          </a:stretch>
        </p:blipFill>
        <p:spPr>
          <a:xfrm>
            <a:off x="994091" y="1411502"/>
            <a:ext cx="5724209" cy="5359097"/>
          </a:xfrm>
          <a:prstGeom prst="rect">
            <a:avLst/>
          </a:prstGeom>
        </p:spPr>
      </p:pic>
    </p:spTree>
    <p:extLst>
      <p:ext uri="{BB962C8B-B14F-4D97-AF65-F5344CB8AC3E}">
        <p14:creationId xmlns:p14="http://schemas.microsoft.com/office/powerpoint/2010/main" val="90357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947A6-47EA-DD10-889D-54DDD01CC704}"/>
              </a:ext>
            </a:extLst>
          </p:cNvPr>
          <p:cNvSpPr>
            <a:spLocks noGrp="1"/>
          </p:cNvSpPr>
          <p:nvPr>
            <p:ph type="title"/>
          </p:nvPr>
        </p:nvSpPr>
        <p:spPr>
          <a:xfrm>
            <a:off x="407963" y="253392"/>
            <a:ext cx="11512691" cy="1115370"/>
          </a:xfrm>
        </p:spPr>
        <p:txBody>
          <a:bodyPr>
            <a:normAutofit/>
          </a:bodyPr>
          <a:lstStyle/>
          <a:p>
            <a:r>
              <a:rPr lang="en-NZ" sz="3800" dirty="0"/>
              <a:t>History of </a:t>
            </a:r>
            <a:r>
              <a:rPr lang="en-NZ" sz="3800" b="1" dirty="0"/>
              <a:t>osteoporosis specific treatment agents </a:t>
            </a:r>
            <a:r>
              <a:rPr lang="en-NZ" sz="3800" dirty="0"/>
              <a:t>in NZ</a:t>
            </a:r>
          </a:p>
        </p:txBody>
      </p:sp>
      <p:graphicFrame>
        <p:nvGraphicFramePr>
          <p:cNvPr id="12" name="Content Placeholder 2">
            <a:extLst>
              <a:ext uri="{FF2B5EF4-FFF2-40B4-BE49-F238E27FC236}">
                <a16:creationId xmlns:a16="http://schemas.microsoft.com/office/drawing/2014/main" id="{280CEE15-B344-BDDD-C794-CDB1B483D82C}"/>
              </a:ext>
            </a:extLst>
          </p:cNvPr>
          <p:cNvGraphicFramePr>
            <a:graphicFrameLocks noGrp="1"/>
          </p:cNvGraphicFramePr>
          <p:nvPr>
            <p:ph idx="1"/>
            <p:extLst>
              <p:ext uri="{D42A27DB-BD31-4B8C-83A1-F6EECF244321}">
                <p14:modId xmlns:p14="http://schemas.microsoft.com/office/powerpoint/2010/main" val="3279796517"/>
              </p:ext>
            </p:extLst>
          </p:nvPr>
        </p:nvGraphicFramePr>
        <p:xfrm>
          <a:off x="407963" y="1494263"/>
          <a:ext cx="11635354" cy="4822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4D1182CB-EF2B-3235-D0E3-A335FE843051}"/>
              </a:ext>
            </a:extLst>
          </p:cNvPr>
          <p:cNvGrpSpPr/>
          <p:nvPr/>
        </p:nvGrpSpPr>
        <p:grpSpPr>
          <a:xfrm>
            <a:off x="10476806" y="2308303"/>
            <a:ext cx="1566511" cy="3395649"/>
            <a:chOff x="8521839" y="0"/>
            <a:chExt cx="1566511" cy="2757370"/>
          </a:xfrm>
        </p:grpSpPr>
        <p:sp>
          <p:nvSpPr>
            <p:cNvPr id="4" name="Rectangle 3">
              <a:extLst>
                <a:ext uri="{FF2B5EF4-FFF2-40B4-BE49-F238E27FC236}">
                  <a16:creationId xmlns:a16="http://schemas.microsoft.com/office/drawing/2014/main" id="{08ABBD81-64FD-D0F1-33EB-0B762C3BA356}"/>
                </a:ext>
              </a:extLst>
            </p:cNvPr>
            <p:cNvSpPr/>
            <p:nvPr/>
          </p:nvSpPr>
          <p:spPr>
            <a:xfrm>
              <a:off x="8521840" y="0"/>
              <a:ext cx="1443847" cy="8956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NZ"/>
            </a:p>
          </p:txBody>
        </p:sp>
        <p:sp>
          <p:nvSpPr>
            <p:cNvPr id="5" name="TextBox 4">
              <a:extLst>
                <a:ext uri="{FF2B5EF4-FFF2-40B4-BE49-F238E27FC236}">
                  <a16:creationId xmlns:a16="http://schemas.microsoft.com/office/drawing/2014/main" id="{790970A8-2FEB-3E2E-945A-95929F2CFEF0}"/>
                </a:ext>
              </a:extLst>
            </p:cNvPr>
            <p:cNvSpPr txBox="1"/>
            <p:nvPr/>
          </p:nvSpPr>
          <p:spPr>
            <a:xfrm>
              <a:off x="8521839" y="1903291"/>
              <a:ext cx="1566511" cy="8540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700" b="1" kern="1200" dirty="0"/>
                <a:t>Denosumab funding widened</a:t>
              </a:r>
            </a:p>
          </p:txBody>
        </p:sp>
      </p:grpSp>
      <p:grpSp>
        <p:nvGrpSpPr>
          <p:cNvPr id="6" name="Group 5">
            <a:extLst>
              <a:ext uri="{FF2B5EF4-FFF2-40B4-BE49-F238E27FC236}">
                <a16:creationId xmlns:a16="http://schemas.microsoft.com/office/drawing/2014/main" id="{EB2D33CF-C32D-4A24-66FC-7CEB7AA8801E}"/>
              </a:ext>
            </a:extLst>
          </p:cNvPr>
          <p:cNvGrpSpPr/>
          <p:nvPr/>
        </p:nvGrpSpPr>
        <p:grpSpPr>
          <a:xfrm>
            <a:off x="7582019" y="4222743"/>
            <a:ext cx="1682998" cy="1266496"/>
            <a:chOff x="5634144" y="0"/>
            <a:chExt cx="1682998" cy="1078509"/>
          </a:xfrm>
        </p:grpSpPr>
        <p:sp>
          <p:nvSpPr>
            <p:cNvPr id="11" name="Rectangle 10">
              <a:extLst>
                <a:ext uri="{FF2B5EF4-FFF2-40B4-BE49-F238E27FC236}">
                  <a16:creationId xmlns:a16="http://schemas.microsoft.com/office/drawing/2014/main" id="{AC27EC58-024F-D5C2-9B1A-21CE7DDDC934}"/>
                </a:ext>
              </a:extLst>
            </p:cNvPr>
            <p:cNvSpPr/>
            <p:nvPr/>
          </p:nvSpPr>
          <p:spPr>
            <a:xfrm>
              <a:off x="5634144" y="0"/>
              <a:ext cx="1443847" cy="8956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NZ"/>
            </a:p>
          </p:txBody>
        </p:sp>
        <p:sp>
          <p:nvSpPr>
            <p:cNvPr id="13" name="TextBox 12">
              <a:extLst>
                <a:ext uri="{FF2B5EF4-FFF2-40B4-BE49-F238E27FC236}">
                  <a16:creationId xmlns:a16="http://schemas.microsoft.com/office/drawing/2014/main" id="{3A29B614-2E6C-ED64-0F7C-6487F6807203}"/>
                </a:ext>
              </a:extLst>
            </p:cNvPr>
            <p:cNvSpPr txBox="1"/>
            <p:nvPr/>
          </p:nvSpPr>
          <p:spPr>
            <a:xfrm>
              <a:off x="5873295" y="182843"/>
              <a:ext cx="1443847" cy="8956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endParaRPr lang="en-US" sz="1400" kern="1200" dirty="0"/>
            </a:p>
          </p:txBody>
        </p:sp>
      </p:grpSp>
      <p:grpSp>
        <p:nvGrpSpPr>
          <p:cNvPr id="9" name="Group 8">
            <a:extLst>
              <a:ext uri="{FF2B5EF4-FFF2-40B4-BE49-F238E27FC236}">
                <a16:creationId xmlns:a16="http://schemas.microsoft.com/office/drawing/2014/main" id="{F3816404-1AA9-B60F-7F9E-CDDCB891C819}"/>
              </a:ext>
            </a:extLst>
          </p:cNvPr>
          <p:cNvGrpSpPr/>
          <p:nvPr/>
        </p:nvGrpSpPr>
        <p:grpSpPr>
          <a:xfrm>
            <a:off x="7020716" y="4880669"/>
            <a:ext cx="2097392" cy="1849302"/>
            <a:chOff x="4382154" y="2975090"/>
            <a:chExt cx="2097392" cy="1849302"/>
          </a:xfrm>
        </p:grpSpPr>
        <p:sp>
          <p:nvSpPr>
            <p:cNvPr id="10" name="Rectangle 9">
              <a:extLst>
                <a:ext uri="{FF2B5EF4-FFF2-40B4-BE49-F238E27FC236}">
                  <a16:creationId xmlns:a16="http://schemas.microsoft.com/office/drawing/2014/main" id="{4F041EA2-3C26-B28C-455C-661C0F9F0983}"/>
                </a:ext>
              </a:extLst>
            </p:cNvPr>
            <p:cNvSpPr/>
            <p:nvPr/>
          </p:nvSpPr>
          <p:spPr>
            <a:xfrm>
              <a:off x="4382154" y="3281311"/>
              <a:ext cx="1416484" cy="15430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a:extLst>
                <a:ext uri="{FF2B5EF4-FFF2-40B4-BE49-F238E27FC236}">
                  <a16:creationId xmlns:a16="http://schemas.microsoft.com/office/drawing/2014/main" id="{F98CFE49-3D21-E5FB-4150-82862307E80F}"/>
                </a:ext>
              </a:extLst>
            </p:cNvPr>
            <p:cNvSpPr txBox="1"/>
            <p:nvPr/>
          </p:nvSpPr>
          <p:spPr>
            <a:xfrm>
              <a:off x="5063062" y="2975090"/>
              <a:ext cx="1416484" cy="15430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24460" rIns="0" bIns="124460" numCol="1" spcCol="1270" anchor="t" anchorCtr="1">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Alendronate special authority removed</a:t>
              </a:r>
            </a:p>
            <a:p>
              <a:pPr marL="0" lvl="0" indent="0" algn="ctr" defTabSz="622300">
                <a:lnSpc>
                  <a:spcPct val="90000"/>
                </a:lnSpc>
                <a:spcBef>
                  <a:spcPct val="0"/>
                </a:spcBef>
                <a:spcAft>
                  <a:spcPct val="35000"/>
                </a:spcAft>
                <a:buNone/>
              </a:pPr>
              <a:endParaRPr lang="en-NZ" sz="1400" kern="1200" dirty="0"/>
            </a:p>
          </p:txBody>
        </p:sp>
      </p:grpSp>
      <p:sp>
        <p:nvSpPr>
          <p:cNvPr id="15" name="Rectangle 14">
            <a:extLst>
              <a:ext uri="{FF2B5EF4-FFF2-40B4-BE49-F238E27FC236}">
                <a16:creationId xmlns:a16="http://schemas.microsoft.com/office/drawing/2014/main" id="{9144B09E-A7C4-281B-B150-32A107CCC3D3}"/>
              </a:ext>
            </a:extLst>
          </p:cNvPr>
          <p:cNvSpPr/>
          <p:nvPr/>
        </p:nvSpPr>
        <p:spPr>
          <a:xfrm>
            <a:off x="165253" y="1068636"/>
            <a:ext cx="11878064" cy="56613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8445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500"/>
                                  </p:stCondLst>
                                  <p:childTnLst>
                                    <p:anim calcmode="lin" valueType="num">
                                      <p:cBhvr additive="base">
                                        <p:cTn id="6" dur="20000"/>
                                        <p:tgtEl>
                                          <p:spTgt spid="15"/>
                                        </p:tgtEl>
                                        <p:attrNameLst>
                                          <p:attrName>ppt_x</p:attrName>
                                        </p:attrNameLst>
                                      </p:cBhvr>
                                      <p:tavLst>
                                        <p:tav tm="0">
                                          <p:val>
                                            <p:strVal val="ppt_x"/>
                                          </p:val>
                                        </p:tav>
                                        <p:tav tm="100000">
                                          <p:val>
                                            <p:strVal val="1+ppt_w/2"/>
                                          </p:val>
                                        </p:tav>
                                      </p:tavLst>
                                    </p:anim>
                                    <p:anim calcmode="lin" valueType="num">
                                      <p:cBhvr additive="base">
                                        <p:cTn id="7" dur="20000"/>
                                        <p:tgtEl>
                                          <p:spTgt spid="15"/>
                                        </p:tgtEl>
                                        <p:attrNameLst>
                                          <p:attrName>ppt_y</p:attrName>
                                        </p:attrNameLst>
                                      </p:cBhvr>
                                      <p:tavLst>
                                        <p:tav tm="0">
                                          <p:val>
                                            <p:strVal val="ppt_y"/>
                                          </p:val>
                                        </p:tav>
                                        <p:tav tm="100000">
                                          <p:val>
                                            <p:strVal val="ppt_y"/>
                                          </p:val>
                                        </p:tav>
                                      </p:tavLst>
                                    </p:anim>
                                    <p:set>
                                      <p:cBhvr>
                                        <p:cTn id="8" dur="1" fill="hold">
                                          <p:stCondLst>
                                            <p:cond delay="19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70AF-DB2A-C65B-ED46-417901338B84}"/>
              </a:ext>
            </a:extLst>
          </p:cNvPr>
          <p:cNvSpPr>
            <a:spLocks noGrp="1"/>
          </p:cNvSpPr>
          <p:nvPr>
            <p:ph type="title"/>
          </p:nvPr>
        </p:nvSpPr>
        <p:spPr/>
        <p:txBody>
          <a:bodyPr/>
          <a:lstStyle/>
          <a:p>
            <a:r>
              <a:rPr lang="en-NZ" dirty="0"/>
              <a:t>Significance of improved access to zoledronate and denosumab</a:t>
            </a:r>
          </a:p>
        </p:txBody>
      </p:sp>
      <p:sp>
        <p:nvSpPr>
          <p:cNvPr id="3" name="Content Placeholder 2">
            <a:extLst>
              <a:ext uri="{FF2B5EF4-FFF2-40B4-BE49-F238E27FC236}">
                <a16:creationId xmlns:a16="http://schemas.microsoft.com/office/drawing/2014/main" id="{C91BEC0B-1EE0-A321-0584-AF7CA6617CB0}"/>
              </a:ext>
            </a:extLst>
          </p:cNvPr>
          <p:cNvSpPr>
            <a:spLocks noGrp="1"/>
          </p:cNvSpPr>
          <p:nvPr>
            <p:ph idx="1"/>
          </p:nvPr>
        </p:nvSpPr>
        <p:spPr>
          <a:xfrm>
            <a:off x="838200" y="2330604"/>
            <a:ext cx="10515600" cy="3936381"/>
          </a:xfrm>
        </p:spPr>
        <p:txBody>
          <a:bodyPr>
            <a:normAutofit/>
          </a:bodyPr>
          <a:lstStyle/>
          <a:p>
            <a:pPr marL="0" indent="0">
              <a:buNone/>
            </a:pPr>
            <a:r>
              <a:rPr lang="en-NZ" b="1" dirty="0"/>
              <a:t>1. Efficacy</a:t>
            </a:r>
            <a:r>
              <a:rPr lang="en-NZ" dirty="0"/>
              <a:t> </a:t>
            </a:r>
          </a:p>
          <a:p>
            <a:pPr marL="0" indent="0">
              <a:buNone/>
            </a:pPr>
            <a:r>
              <a:rPr lang="en-NZ" dirty="0"/>
              <a:t>[no good head-to-head RCT data but] compared to oral bisphosphonates, both zoledronate and denosumab believed to be somewhat superior in fracture prevention</a:t>
            </a:r>
          </a:p>
        </p:txBody>
      </p:sp>
    </p:spTree>
    <p:extLst>
      <p:ext uri="{BB962C8B-B14F-4D97-AF65-F5344CB8AC3E}">
        <p14:creationId xmlns:p14="http://schemas.microsoft.com/office/powerpoint/2010/main" val="303059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9EAD-DE4F-1713-1497-F59A64C62C03}"/>
              </a:ext>
            </a:extLst>
          </p:cNvPr>
          <p:cNvSpPr>
            <a:spLocks noGrp="1"/>
          </p:cNvSpPr>
          <p:nvPr>
            <p:ph type="title"/>
          </p:nvPr>
        </p:nvSpPr>
        <p:spPr/>
        <p:txBody>
          <a:bodyPr/>
          <a:lstStyle/>
          <a:p>
            <a:r>
              <a:rPr kumimoji="0" lang="en-NZ" sz="4400" b="0" i="0" u="none" strike="noStrike" kern="1200" cap="none" spc="0" normalizeH="0" baseline="0" noProof="0" dirty="0">
                <a:ln>
                  <a:noFill/>
                </a:ln>
                <a:solidFill>
                  <a:prstClr val="black"/>
                </a:solidFill>
                <a:effectLst/>
                <a:uLnTx/>
                <a:uFillTx/>
                <a:latin typeface="Aptos Display" panose="02110004020202020204"/>
                <a:ea typeface="+mj-ea"/>
                <a:cs typeface="+mj-cs"/>
              </a:rPr>
              <a:t>Significance of improved access to zoledronate and denosumab</a:t>
            </a:r>
            <a:endParaRPr lang="en-NZ" dirty="0"/>
          </a:p>
        </p:txBody>
      </p:sp>
      <p:sp>
        <p:nvSpPr>
          <p:cNvPr id="3" name="Content Placeholder 2">
            <a:extLst>
              <a:ext uri="{FF2B5EF4-FFF2-40B4-BE49-F238E27FC236}">
                <a16:creationId xmlns:a16="http://schemas.microsoft.com/office/drawing/2014/main" id="{DC893FF7-BAB2-C6B0-A4DD-24F806948C85}"/>
              </a:ext>
            </a:extLst>
          </p:cNvPr>
          <p:cNvSpPr>
            <a:spLocks noGrp="1"/>
          </p:cNvSpPr>
          <p:nvPr>
            <p:ph idx="1"/>
          </p:nvPr>
        </p:nvSpPr>
        <p:spPr>
          <a:xfrm>
            <a:off x="838200" y="2085278"/>
            <a:ext cx="10515600" cy="4091684"/>
          </a:xfrm>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NZ" sz="2800" b="1" i="0" u="none" strike="noStrike" kern="1200" cap="none" spc="0" normalizeH="0" baseline="0" noProof="0" dirty="0">
                <a:ln>
                  <a:noFill/>
                </a:ln>
                <a:solidFill>
                  <a:prstClr val="black"/>
                </a:solidFill>
                <a:effectLst/>
                <a:uLnTx/>
                <a:uFillTx/>
                <a:latin typeface="Aptos" panose="02110004020202020204"/>
                <a:ea typeface="+mn-ea"/>
                <a:cs typeface="+mn-cs"/>
              </a:rPr>
              <a:t>2. Compliance</a:t>
            </a:r>
            <a:r>
              <a:rPr kumimoji="0" lang="en-NZ" sz="28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None/>
              <a:tabLst/>
              <a:defRPr/>
            </a:pPr>
            <a:r>
              <a:rPr kumimoji="0" lang="en-NZ" sz="2800" b="0" i="0" u="none" strike="noStrike" kern="1200" cap="none" spc="0" normalizeH="0" baseline="0" noProof="0" dirty="0">
                <a:ln>
                  <a:noFill/>
                </a:ln>
                <a:solidFill>
                  <a:prstClr val="black"/>
                </a:solidFill>
                <a:effectLst/>
                <a:uLnTx/>
                <a:uFillTx/>
                <a:latin typeface="Aptos" panose="02110004020202020204"/>
                <a:ea typeface="+mn-ea"/>
                <a:cs typeface="+mn-cs"/>
              </a:rPr>
              <a:t>   1-year compliance rate of zoledronate = 100%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800" b="0" i="0" u="none" strike="noStrike" kern="1200" cap="none" spc="0" normalizeH="0" baseline="0" noProof="0" dirty="0">
                <a:ln>
                  <a:noFill/>
                </a:ln>
                <a:solidFill>
                  <a:prstClr val="black"/>
                </a:solidFill>
                <a:effectLst/>
                <a:uLnTx/>
                <a:uFillTx/>
                <a:latin typeface="Aptos" panose="02110004020202020204"/>
                <a:ea typeface="+mn-ea"/>
                <a:cs typeface="+mn-cs"/>
              </a:rPr>
              <a:t>                                                         denosumab  ~90-95%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800" b="0" i="0" u="none" strike="noStrike" kern="1200" cap="none" spc="0" normalizeH="0" baseline="0" noProof="0" dirty="0">
                <a:ln>
                  <a:noFill/>
                </a:ln>
                <a:solidFill>
                  <a:prstClr val="black"/>
                </a:solidFill>
                <a:effectLst/>
                <a:uLnTx/>
                <a:uFillTx/>
                <a:latin typeface="Aptos" panose="02110004020202020204"/>
                <a:ea typeface="+mn-ea"/>
                <a:cs typeface="+mn-cs"/>
              </a:rPr>
              <a:t>                                                         oral bisphosphonate ~50-60%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800" b="0" i="0" u="none" strike="noStrike" kern="1200" cap="none" spc="0" normalizeH="0" baseline="0" noProof="0" dirty="0">
                <a:ln>
                  <a:noFill/>
                </a:ln>
                <a:solidFill>
                  <a:prstClr val="black"/>
                </a:solidFill>
                <a:effectLst/>
                <a:uLnTx/>
                <a:uFillTx/>
                <a:latin typeface="Aptos" panose="02110004020202020204"/>
                <a:ea typeface="+mn-ea"/>
                <a:cs typeface="+mn-cs"/>
              </a:rPr>
              <a:t>   2-year compliance rate of zoledronate ~85-90%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800" b="0" i="0" u="none" strike="noStrike" kern="1200" cap="none" spc="0" normalizeH="0" baseline="0" noProof="0" dirty="0">
                <a:ln>
                  <a:noFill/>
                </a:ln>
                <a:solidFill>
                  <a:prstClr val="black"/>
                </a:solidFill>
                <a:effectLst/>
                <a:uLnTx/>
                <a:uFillTx/>
                <a:latin typeface="Aptos" panose="02110004020202020204"/>
                <a:ea typeface="+mn-ea"/>
                <a:cs typeface="+mn-cs"/>
              </a:rPr>
              <a:t>                                                         denosumab ~85-90%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800" b="0" i="0" u="none" strike="noStrike" kern="1200" cap="none" spc="0" normalizeH="0" baseline="0" noProof="0" dirty="0">
                <a:ln>
                  <a:noFill/>
                </a:ln>
                <a:solidFill>
                  <a:prstClr val="black"/>
                </a:solidFill>
                <a:effectLst/>
                <a:uLnTx/>
                <a:uFillTx/>
                <a:latin typeface="Aptos" panose="02110004020202020204"/>
                <a:ea typeface="+mn-ea"/>
                <a:cs typeface="+mn-cs"/>
              </a:rPr>
              <a:t>                                                         oral bisphosphonate ~40-50%</a:t>
            </a:r>
          </a:p>
          <a:p>
            <a:endParaRPr lang="en-NZ" dirty="0"/>
          </a:p>
        </p:txBody>
      </p:sp>
    </p:spTree>
    <p:extLst>
      <p:ext uri="{BB962C8B-B14F-4D97-AF65-F5344CB8AC3E}">
        <p14:creationId xmlns:p14="http://schemas.microsoft.com/office/powerpoint/2010/main" val="1083430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2EF6C-0056-57F1-2CA0-892B5CFB458E}"/>
              </a:ext>
            </a:extLst>
          </p:cNvPr>
          <p:cNvSpPr>
            <a:spLocks noGrp="1"/>
          </p:cNvSpPr>
          <p:nvPr>
            <p:ph type="title"/>
          </p:nvPr>
        </p:nvSpPr>
        <p:spPr/>
        <p:txBody>
          <a:bodyPr/>
          <a:lstStyle/>
          <a:p>
            <a:r>
              <a:rPr kumimoji="0" lang="en-NZ" sz="4400" b="0" i="0" u="none" strike="noStrike" kern="1200" cap="none" spc="0" normalizeH="0" baseline="0" noProof="0" dirty="0">
                <a:ln>
                  <a:noFill/>
                </a:ln>
                <a:solidFill>
                  <a:prstClr val="black"/>
                </a:solidFill>
                <a:effectLst/>
                <a:uLnTx/>
                <a:uFillTx/>
                <a:latin typeface="Aptos Display" panose="02110004020202020204"/>
                <a:ea typeface="+mj-ea"/>
                <a:cs typeface="+mj-cs"/>
              </a:rPr>
              <a:t>Significance of improved access to zoledronate and denosumab</a:t>
            </a:r>
            <a:endParaRPr lang="en-NZ" dirty="0"/>
          </a:p>
        </p:txBody>
      </p:sp>
      <p:sp>
        <p:nvSpPr>
          <p:cNvPr id="3" name="Content Placeholder 2">
            <a:extLst>
              <a:ext uri="{FF2B5EF4-FFF2-40B4-BE49-F238E27FC236}">
                <a16:creationId xmlns:a16="http://schemas.microsoft.com/office/drawing/2014/main" id="{CF535005-8A1E-A572-F65F-9B1B984E8B65}"/>
              </a:ext>
            </a:extLst>
          </p:cNvPr>
          <p:cNvSpPr>
            <a:spLocks noGrp="1"/>
          </p:cNvSpPr>
          <p:nvPr>
            <p:ph idx="1"/>
          </p:nvPr>
        </p:nvSpPr>
        <p:spPr>
          <a:xfrm>
            <a:off x="838200" y="2107579"/>
            <a:ext cx="10515600" cy="4069383"/>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NZ" b="1" i="0" u="none" strike="noStrike" kern="1200" cap="none" spc="0" normalizeH="0" baseline="0" noProof="0" dirty="0">
                <a:ln>
                  <a:noFill/>
                </a:ln>
                <a:solidFill>
                  <a:prstClr val="black"/>
                </a:solidFill>
                <a:effectLst/>
                <a:uLnTx/>
                <a:uFillTx/>
                <a:latin typeface="Aptos" panose="02110004020202020204"/>
                <a:ea typeface="+mn-ea"/>
                <a:cs typeface="+mn-cs"/>
              </a:rPr>
              <a:t>3. Patient preference</a:t>
            </a:r>
            <a:endParaRPr kumimoji="0" lang="en-NZ"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Studies consistently showed </a:t>
            </a:r>
            <a:r>
              <a:rPr lang="en-US" u="sng" dirty="0">
                <a:solidFill>
                  <a:prstClr val="black"/>
                </a:solidFill>
                <a:latin typeface="Aptos" panose="02110004020202020204"/>
              </a:rPr>
              <a:t>patient preference strongly tied to reduced frequency of dosing </a:t>
            </a:r>
            <a:r>
              <a:rPr lang="en-US" dirty="0">
                <a:solidFill>
                  <a:prstClr val="black"/>
                </a:solidFill>
                <a:latin typeface="Aptos" panose="02110004020202020204"/>
              </a:rPr>
              <a:t>(incl. preference for annual IV zoledronate over weekly oral alendronate, preference for 6 monthly denosumab over weekly alendronate)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prstClr val="black"/>
                </a:solidFill>
                <a:effectLst/>
                <a:uLnTx/>
                <a:uFillTx/>
                <a:latin typeface="Aptos" panose="02110004020202020204"/>
                <a:ea typeface="+mn-ea"/>
                <a:cs typeface="+mn-cs"/>
              </a:rPr>
              <a:t>REF: Curr </a:t>
            </a:r>
            <a:r>
              <a:rPr kumimoji="0" lang="en-US" sz="1800" b="0" i="1" u="none" strike="noStrike" kern="1200" cap="none" spc="0" normalizeH="0" baseline="0" noProof="0" dirty="0" err="1">
                <a:ln>
                  <a:noFill/>
                </a:ln>
                <a:solidFill>
                  <a:prstClr val="black"/>
                </a:solidFill>
                <a:effectLst/>
                <a:uLnTx/>
                <a:uFillTx/>
                <a:latin typeface="Aptos" panose="02110004020202020204"/>
                <a:ea typeface="+mn-ea"/>
                <a:cs typeface="+mn-cs"/>
              </a:rPr>
              <a:t>Rheumatol</a:t>
            </a:r>
            <a:r>
              <a:rPr kumimoji="0" lang="en-US" sz="1800" b="0" i="1" u="none" strike="noStrike" kern="1200" cap="none" spc="0" normalizeH="0" baseline="0" noProof="0" dirty="0">
                <a:ln>
                  <a:noFill/>
                </a:ln>
                <a:solidFill>
                  <a:prstClr val="black"/>
                </a:solidFill>
                <a:effectLst/>
                <a:uLnTx/>
                <a:uFillTx/>
                <a:latin typeface="Aptos" panose="02110004020202020204"/>
                <a:ea typeface="+mn-ea"/>
                <a:cs typeface="+mn-cs"/>
              </a:rPr>
              <a:t> Rep. 2015 Sep;17(9):61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solidFill>
                <a:prstClr val="black"/>
              </a:solidFill>
              <a:latin typeface="Aptos" panose="021100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My experience:  oral (weekly) bisphosphonate vs. </a:t>
            </a:r>
            <a:r>
              <a:rPr lang="en-US" dirty="0">
                <a:solidFill>
                  <a:prstClr val="black"/>
                </a:solidFill>
                <a:latin typeface="Aptos" panose="02110004020202020204"/>
              </a:rPr>
              <a:t>IV (12-24 monthly) zoledronate ~15% : 85%</a:t>
            </a:r>
            <a:endParaRPr kumimoji="0" lang="en-NZ"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NZ"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68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5F77D-B01E-EA01-9412-E2AB86DD30E3}"/>
              </a:ext>
            </a:extLst>
          </p:cNvPr>
          <p:cNvSpPr>
            <a:spLocks noGrp="1"/>
          </p:cNvSpPr>
          <p:nvPr>
            <p:ph type="title"/>
          </p:nvPr>
        </p:nvSpPr>
        <p:spPr>
          <a:xfrm>
            <a:off x="735980" y="365125"/>
            <a:ext cx="10894742" cy="1325563"/>
          </a:xfrm>
        </p:spPr>
        <p:txBody>
          <a:bodyPr>
            <a:normAutofit/>
          </a:bodyPr>
          <a:lstStyle/>
          <a:p>
            <a:r>
              <a:rPr lang="en-NZ" sz="4000" dirty="0"/>
              <a:t>Limiting factors for zoledronate</a:t>
            </a:r>
          </a:p>
        </p:txBody>
      </p:sp>
      <p:sp>
        <p:nvSpPr>
          <p:cNvPr id="3" name="Content Placeholder 2">
            <a:extLst>
              <a:ext uri="{FF2B5EF4-FFF2-40B4-BE49-F238E27FC236}">
                <a16:creationId xmlns:a16="http://schemas.microsoft.com/office/drawing/2014/main" id="{B5923A42-BD11-B1F2-F333-9BF9650EA758}"/>
              </a:ext>
            </a:extLst>
          </p:cNvPr>
          <p:cNvSpPr>
            <a:spLocks noGrp="1"/>
          </p:cNvSpPr>
          <p:nvPr>
            <p:ph idx="1"/>
          </p:nvPr>
        </p:nvSpPr>
        <p:spPr>
          <a:xfrm>
            <a:off x="838200" y="2335427"/>
            <a:ext cx="10515600" cy="3841536"/>
          </a:xfrm>
        </p:spPr>
        <p:txBody>
          <a:bodyPr/>
          <a:lstStyle/>
          <a:p>
            <a:pPr>
              <a:buFontTx/>
              <a:buChar char="-"/>
            </a:pPr>
            <a:r>
              <a:rPr lang="en-NZ" dirty="0"/>
              <a:t>Renal dysfunction (oral bisphosphonates arguably have same issue though probably safer than IV zoledronate)</a:t>
            </a:r>
          </a:p>
          <a:p>
            <a:pPr>
              <a:buFontTx/>
              <a:buChar char="-"/>
            </a:pPr>
            <a:endParaRPr lang="en-NZ" dirty="0"/>
          </a:p>
          <a:p>
            <a:pPr>
              <a:buFontTx/>
              <a:buChar char="-"/>
            </a:pPr>
            <a:r>
              <a:rPr lang="en-NZ" dirty="0"/>
              <a:t>Cost/ logistics of the infusion</a:t>
            </a:r>
          </a:p>
        </p:txBody>
      </p:sp>
    </p:spTree>
    <p:extLst>
      <p:ext uri="{BB962C8B-B14F-4D97-AF65-F5344CB8AC3E}">
        <p14:creationId xmlns:p14="http://schemas.microsoft.com/office/powerpoint/2010/main" val="124528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90117-76E6-1C40-29D8-93C4BC48DFB3}"/>
              </a:ext>
            </a:extLst>
          </p:cNvPr>
          <p:cNvPicPr>
            <a:picLocks noChangeAspect="1"/>
          </p:cNvPicPr>
          <p:nvPr/>
        </p:nvPicPr>
        <p:blipFill>
          <a:blip r:embed="rId2"/>
          <a:stretch>
            <a:fillRect/>
          </a:stretch>
        </p:blipFill>
        <p:spPr>
          <a:xfrm>
            <a:off x="5149973" y="2886419"/>
            <a:ext cx="7042027" cy="3971581"/>
          </a:xfrm>
          <a:prstGeom prst="rect">
            <a:avLst/>
          </a:prstGeom>
        </p:spPr>
      </p:pic>
      <p:sp>
        <p:nvSpPr>
          <p:cNvPr id="2" name="Title 1">
            <a:extLst>
              <a:ext uri="{FF2B5EF4-FFF2-40B4-BE49-F238E27FC236}">
                <a16:creationId xmlns:a16="http://schemas.microsoft.com/office/drawing/2014/main" id="{F51802CD-5738-A102-7B3F-6DBB54BC6C0C}"/>
              </a:ext>
            </a:extLst>
          </p:cNvPr>
          <p:cNvSpPr>
            <a:spLocks noGrp="1"/>
          </p:cNvSpPr>
          <p:nvPr>
            <p:ph type="title"/>
          </p:nvPr>
        </p:nvSpPr>
        <p:spPr>
          <a:xfrm>
            <a:off x="838200" y="365126"/>
            <a:ext cx="10515600" cy="1196046"/>
          </a:xfrm>
        </p:spPr>
        <p:txBody>
          <a:bodyPr/>
          <a:lstStyle/>
          <a:p>
            <a:r>
              <a:rPr lang="en-NZ" dirty="0">
                <a:latin typeface="Aptos Display" panose="020B0004020202020204" pitchFamily="34" charset="0"/>
              </a:rPr>
              <a:t>What about denosumab?</a:t>
            </a:r>
          </a:p>
        </p:txBody>
      </p:sp>
      <p:sp>
        <p:nvSpPr>
          <p:cNvPr id="3" name="Content Placeholder 2">
            <a:extLst>
              <a:ext uri="{FF2B5EF4-FFF2-40B4-BE49-F238E27FC236}">
                <a16:creationId xmlns:a16="http://schemas.microsoft.com/office/drawing/2014/main" id="{A15FD4D3-56B8-25BF-C900-C1C49FE43D67}"/>
              </a:ext>
            </a:extLst>
          </p:cNvPr>
          <p:cNvSpPr>
            <a:spLocks noGrp="1"/>
          </p:cNvSpPr>
          <p:nvPr>
            <p:ph idx="1"/>
          </p:nvPr>
        </p:nvSpPr>
        <p:spPr>
          <a:xfrm>
            <a:off x="715617" y="1561171"/>
            <a:ext cx="10638183" cy="2283715"/>
          </a:xfrm>
        </p:spPr>
        <p:txBody>
          <a:bodyPr/>
          <a:lstStyle/>
          <a:p>
            <a:r>
              <a:rPr lang="en-NZ" dirty="0">
                <a:latin typeface="Aptos Display" panose="020B0004020202020204" pitchFamily="34" charset="0"/>
              </a:rPr>
              <a:t>Monoclonal antibody against RANK-ligand</a:t>
            </a:r>
          </a:p>
          <a:p>
            <a:r>
              <a:rPr lang="en-NZ" dirty="0">
                <a:latin typeface="Aptos Display" panose="020B0004020202020204" pitchFamily="34" charset="0"/>
              </a:rPr>
              <a:t>Powerful anti-resorptive agent</a:t>
            </a:r>
          </a:p>
          <a:p>
            <a:r>
              <a:rPr lang="en-NZ" dirty="0">
                <a:latin typeface="Aptos Display" panose="020B0004020202020204" pitchFamily="34" charset="0"/>
              </a:rPr>
              <a:t>6 monthly </a:t>
            </a:r>
            <a:r>
              <a:rPr lang="en-NZ" dirty="0" err="1">
                <a:latin typeface="Aptos Display" panose="020B0004020202020204" pitchFamily="34" charset="0"/>
              </a:rPr>
              <a:t>s.c.</a:t>
            </a:r>
            <a:r>
              <a:rPr lang="en-NZ" dirty="0">
                <a:latin typeface="Aptos Display" panose="020B0004020202020204" pitchFamily="34" charset="0"/>
              </a:rPr>
              <a:t> injection</a:t>
            </a:r>
          </a:p>
          <a:p>
            <a:r>
              <a:rPr lang="en-NZ" dirty="0">
                <a:latin typeface="Aptos Display" panose="020B0004020202020204" pitchFamily="34" charset="0"/>
              </a:rPr>
              <a:t>Can be used in renal dysfunction</a:t>
            </a:r>
          </a:p>
        </p:txBody>
      </p:sp>
      <p:pic>
        <p:nvPicPr>
          <p:cNvPr id="4" name="Picture 3">
            <a:extLst>
              <a:ext uri="{FF2B5EF4-FFF2-40B4-BE49-F238E27FC236}">
                <a16:creationId xmlns:a16="http://schemas.microsoft.com/office/drawing/2014/main" id="{11038E85-95D9-A2AC-6FF1-82E806EFD738}"/>
              </a:ext>
            </a:extLst>
          </p:cNvPr>
          <p:cNvPicPr>
            <a:picLocks noChangeAspect="1"/>
          </p:cNvPicPr>
          <p:nvPr/>
        </p:nvPicPr>
        <p:blipFill>
          <a:blip r:embed="rId3"/>
          <a:srcRect t="23315" b="25155"/>
          <a:stretch/>
        </p:blipFill>
        <p:spPr>
          <a:xfrm>
            <a:off x="8221869" y="252140"/>
            <a:ext cx="3781287" cy="2080590"/>
          </a:xfrm>
          <a:prstGeom prst="rect">
            <a:avLst/>
          </a:prstGeom>
        </p:spPr>
      </p:pic>
    </p:spTree>
    <p:extLst>
      <p:ext uri="{BB962C8B-B14F-4D97-AF65-F5344CB8AC3E}">
        <p14:creationId xmlns:p14="http://schemas.microsoft.com/office/powerpoint/2010/main" val="3810378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83E1-2F5A-E087-FE00-2D0A789C484A}"/>
              </a:ext>
            </a:extLst>
          </p:cNvPr>
          <p:cNvSpPr>
            <a:spLocks noGrp="1"/>
          </p:cNvSpPr>
          <p:nvPr>
            <p:ph type="title"/>
          </p:nvPr>
        </p:nvSpPr>
        <p:spPr>
          <a:xfrm>
            <a:off x="609600" y="132730"/>
            <a:ext cx="7391451" cy="671660"/>
          </a:xfrm>
        </p:spPr>
        <p:txBody>
          <a:bodyPr/>
          <a:lstStyle/>
          <a:p>
            <a:r>
              <a:rPr kumimoji="0" lang="en-NZ" sz="4400" b="0" i="0" u="none" strike="noStrike" kern="1200" cap="none" spc="0" normalizeH="0" baseline="0" noProof="0" dirty="0">
                <a:ln>
                  <a:noFill/>
                </a:ln>
                <a:solidFill>
                  <a:prstClr val="black"/>
                </a:solidFill>
                <a:effectLst/>
                <a:uLnTx/>
                <a:uFillTx/>
                <a:latin typeface="Aptos Display" panose="02110004020202020204"/>
                <a:ea typeface="+mj-ea"/>
                <a:cs typeface="+mj-cs"/>
              </a:rPr>
              <a:t>Denosumab – Who to use it in?</a:t>
            </a:r>
            <a:endParaRPr lang="en-NZ" sz="3600" dirty="0"/>
          </a:p>
        </p:txBody>
      </p:sp>
      <p:pic>
        <p:nvPicPr>
          <p:cNvPr id="5" name="Picture 4">
            <a:extLst>
              <a:ext uri="{FF2B5EF4-FFF2-40B4-BE49-F238E27FC236}">
                <a16:creationId xmlns:a16="http://schemas.microsoft.com/office/drawing/2014/main" id="{2A92A7BD-EB7C-3D4D-46BC-5B335ACFF9E3}"/>
              </a:ext>
            </a:extLst>
          </p:cNvPr>
          <p:cNvPicPr>
            <a:picLocks noChangeAspect="1"/>
          </p:cNvPicPr>
          <p:nvPr/>
        </p:nvPicPr>
        <p:blipFill>
          <a:blip r:embed="rId2"/>
          <a:stretch>
            <a:fillRect/>
          </a:stretch>
        </p:blipFill>
        <p:spPr>
          <a:xfrm>
            <a:off x="1378609" y="804390"/>
            <a:ext cx="9343353" cy="5920880"/>
          </a:xfrm>
          <a:prstGeom prst="rect">
            <a:avLst/>
          </a:prstGeom>
        </p:spPr>
      </p:pic>
      <p:sp>
        <p:nvSpPr>
          <p:cNvPr id="6" name="Oval 5">
            <a:extLst>
              <a:ext uri="{FF2B5EF4-FFF2-40B4-BE49-F238E27FC236}">
                <a16:creationId xmlns:a16="http://schemas.microsoft.com/office/drawing/2014/main" id="{03AA6282-8B09-A4EC-B4A0-A18848C61BB7}"/>
              </a:ext>
            </a:extLst>
          </p:cNvPr>
          <p:cNvSpPr/>
          <p:nvPr/>
        </p:nvSpPr>
        <p:spPr>
          <a:xfrm>
            <a:off x="4590000" y="893135"/>
            <a:ext cx="324000" cy="20201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BB862034-3324-32F4-E7D5-AB6FF4DE33F9}"/>
              </a:ext>
            </a:extLst>
          </p:cNvPr>
          <p:cNvPicPr>
            <a:picLocks noChangeAspect="1"/>
          </p:cNvPicPr>
          <p:nvPr/>
        </p:nvPicPr>
        <p:blipFill>
          <a:blip r:embed="rId3"/>
          <a:stretch>
            <a:fillRect/>
          </a:stretch>
        </p:blipFill>
        <p:spPr>
          <a:xfrm>
            <a:off x="6766108" y="4434786"/>
            <a:ext cx="384081" cy="225572"/>
          </a:xfrm>
          <a:prstGeom prst="rect">
            <a:avLst/>
          </a:prstGeom>
        </p:spPr>
      </p:pic>
      <p:pic>
        <p:nvPicPr>
          <p:cNvPr id="8" name="Picture 7">
            <a:extLst>
              <a:ext uri="{FF2B5EF4-FFF2-40B4-BE49-F238E27FC236}">
                <a16:creationId xmlns:a16="http://schemas.microsoft.com/office/drawing/2014/main" id="{CC282648-CB15-62E1-BC2C-353AB9C1023D}"/>
              </a:ext>
            </a:extLst>
          </p:cNvPr>
          <p:cNvPicPr>
            <a:picLocks noChangeAspect="1"/>
          </p:cNvPicPr>
          <p:nvPr/>
        </p:nvPicPr>
        <p:blipFill>
          <a:blip r:embed="rId4"/>
          <a:stretch>
            <a:fillRect/>
          </a:stretch>
        </p:blipFill>
        <p:spPr>
          <a:xfrm>
            <a:off x="2089605" y="1800923"/>
            <a:ext cx="384081" cy="225572"/>
          </a:xfrm>
          <a:prstGeom prst="rect">
            <a:avLst/>
          </a:prstGeom>
        </p:spPr>
      </p:pic>
      <p:pic>
        <p:nvPicPr>
          <p:cNvPr id="9" name="Picture 8">
            <a:extLst>
              <a:ext uri="{FF2B5EF4-FFF2-40B4-BE49-F238E27FC236}">
                <a16:creationId xmlns:a16="http://schemas.microsoft.com/office/drawing/2014/main" id="{1F2518F4-FDDA-861A-4F9F-D8877297726C}"/>
              </a:ext>
            </a:extLst>
          </p:cNvPr>
          <p:cNvPicPr>
            <a:picLocks noChangeAspect="1"/>
          </p:cNvPicPr>
          <p:nvPr/>
        </p:nvPicPr>
        <p:blipFill>
          <a:blip r:embed="rId4"/>
          <a:stretch>
            <a:fillRect/>
          </a:stretch>
        </p:blipFill>
        <p:spPr>
          <a:xfrm>
            <a:off x="2089605" y="4746242"/>
            <a:ext cx="384081" cy="225572"/>
          </a:xfrm>
          <a:prstGeom prst="rect">
            <a:avLst/>
          </a:prstGeom>
        </p:spPr>
      </p:pic>
      <p:cxnSp>
        <p:nvCxnSpPr>
          <p:cNvPr id="11" name="Straight Connector 10">
            <a:extLst>
              <a:ext uri="{FF2B5EF4-FFF2-40B4-BE49-F238E27FC236}">
                <a16:creationId xmlns:a16="http://schemas.microsoft.com/office/drawing/2014/main" id="{F92E6AC3-D37E-77B5-3178-FD83AE6291DC}"/>
              </a:ext>
            </a:extLst>
          </p:cNvPr>
          <p:cNvCxnSpPr/>
          <p:nvPr/>
        </p:nvCxnSpPr>
        <p:spPr>
          <a:xfrm>
            <a:off x="7150189" y="5238206"/>
            <a:ext cx="327397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254B76E-8F1A-3DA4-BC24-F35046B2BA9A}"/>
              </a:ext>
            </a:extLst>
          </p:cNvPr>
          <p:cNvSpPr/>
          <p:nvPr/>
        </p:nvSpPr>
        <p:spPr>
          <a:xfrm>
            <a:off x="8676000" y="5039515"/>
            <a:ext cx="216000" cy="20201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96BE1107-8ECF-DE9F-ADF4-5F41E3BBAC0F}"/>
              </a:ext>
            </a:extLst>
          </p:cNvPr>
          <p:cNvCxnSpPr>
            <a:cxnSpLocks/>
          </p:cNvCxnSpPr>
          <p:nvPr/>
        </p:nvCxnSpPr>
        <p:spPr>
          <a:xfrm>
            <a:off x="4752753" y="5782492"/>
            <a:ext cx="304577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005080D-22D5-49EB-96E1-92346A84BF4C}"/>
              </a:ext>
            </a:extLst>
          </p:cNvPr>
          <p:cNvCxnSpPr>
            <a:cxnSpLocks/>
          </p:cNvCxnSpPr>
          <p:nvPr/>
        </p:nvCxnSpPr>
        <p:spPr>
          <a:xfrm>
            <a:off x="8001051" y="5782492"/>
            <a:ext cx="242310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D4376A-2D9B-7D8E-3BE6-C673FD376F9F}"/>
              </a:ext>
            </a:extLst>
          </p:cNvPr>
          <p:cNvCxnSpPr>
            <a:cxnSpLocks/>
          </p:cNvCxnSpPr>
          <p:nvPr/>
        </p:nvCxnSpPr>
        <p:spPr>
          <a:xfrm>
            <a:off x="2614800" y="6012000"/>
            <a:ext cx="629869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02816D9C-DE90-D964-1013-F345AF5E86F6}"/>
              </a:ext>
            </a:extLst>
          </p:cNvPr>
          <p:cNvSpPr/>
          <p:nvPr/>
        </p:nvSpPr>
        <p:spPr>
          <a:xfrm>
            <a:off x="3301200" y="5239524"/>
            <a:ext cx="216000" cy="20201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Oval 20">
            <a:extLst>
              <a:ext uri="{FF2B5EF4-FFF2-40B4-BE49-F238E27FC236}">
                <a16:creationId xmlns:a16="http://schemas.microsoft.com/office/drawing/2014/main" id="{ED7BBC0E-CD82-AFD0-5D9D-3C7F7CE16C59}"/>
              </a:ext>
            </a:extLst>
          </p:cNvPr>
          <p:cNvSpPr/>
          <p:nvPr/>
        </p:nvSpPr>
        <p:spPr>
          <a:xfrm>
            <a:off x="9018000" y="5803403"/>
            <a:ext cx="216000" cy="20201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Oval 21">
            <a:extLst>
              <a:ext uri="{FF2B5EF4-FFF2-40B4-BE49-F238E27FC236}">
                <a16:creationId xmlns:a16="http://schemas.microsoft.com/office/drawing/2014/main" id="{44563F6A-3AA4-2305-FEBD-8E63C9B1771F}"/>
              </a:ext>
            </a:extLst>
          </p:cNvPr>
          <p:cNvSpPr/>
          <p:nvPr/>
        </p:nvSpPr>
        <p:spPr>
          <a:xfrm>
            <a:off x="6396620" y="6076242"/>
            <a:ext cx="216000" cy="20201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3" name="Straight Connector 22">
            <a:extLst>
              <a:ext uri="{FF2B5EF4-FFF2-40B4-BE49-F238E27FC236}">
                <a16:creationId xmlns:a16="http://schemas.microsoft.com/office/drawing/2014/main" id="{A49B3F61-DE3C-B550-3A77-1EEED049A731}"/>
              </a:ext>
            </a:extLst>
          </p:cNvPr>
          <p:cNvCxnSpPr>
            <a:cxnSpLocks/>
          </p:cNvCxnSpPr>
          <p:nvPr/>
        </p:nvCxnSpPr>
        <p:spPr>
          <a:xfrm>
            <a:off x="2614799" y="6278260"/>
            <a:ext cx="378182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45B3698-A73A-6D67-E84D-D8BBA5DD46B6}"/>
              </a:ext>
            </a:extLst>
          </p:cNvPr>
          <p:cNvCxnSpPr>
            <a:cxnSpLocks/>
          </p:cNvCxnSpPr>
          <p:nvPr/>
        </p:nvCxnSpPr>
        <p:spPr>
          <a:xfrm>
            <a:off x="2614798" y="6600477"/>
            <a:ext cx="694721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9FAF4EC-152B-D8CA-10B9-99DAEB64474F}"/>
              </a:ext>
            </a:extLst>
          </p:cNvPr>
          <p:cNvSpPr/>
          <p:nvPr/>
        </p:nvSpPr>
        <p:spPr>
          <a:xfrm>
            <a:off x="7974000" y="6388509"/>
            <a:ext cx="216000" cy="20201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9" name="Straight Connector 28">
            <a:extLst>
              <a:ext uri="{FF2B5EF4-FFF2-40B4-BE49-F238E27FC236}">
                <a16:creationId xmlns:a16="http://schemas.microsoft.com/office/drawing/2014/main" id="{1E0440E6-75A4-1A04-5795-9D2138DF86DD}"/>
              </a:ext>
            </a:extLst>
          </p:cNvPr>
          <p:cNvCxnSpPr>
            <a:cxnSpLocks/>
          </p:cNvCxnSpPr>
          <p:nvPr/>
        </p:nvCxnSpPr>
        <p:spPr>
          <a:xfrm>
            <a:off x="3278502" y="1692000"/>
            <a:ext cx="193357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FC78DE56-30F8-52E2-D923-95160D4B70B2}"/>
              </a:ext>
            </a:extLst>
          </p:cNvPr>
          <p:cNvPicPr>
            <a:picLocks noChangeAspect="1"/>
          </p:cNvPicPr>
          <p:nvPr/>
        </p:nvPicPr>
        <p:blipFill>
          <a:blip r:embed="rId3"/>
          <a:stretch>
            <a:fillRect/>
          </a:stretch>
        </p:blipFill>
        <p:spPr>
          <a:xfrm>
            <a:off x="5212080" y="1494000"/>
            <a:ext cx="384081" cy="225572"/>
          </a:xfrm>
          <a:prstGeom prst="rect">
            <a:avLst/>
          </a:prstGeom>
        </p:spPr>
      </p:pic>
      <p:cxnSp>
        <p:nvCxnSpPr>
          <p:cNvPr id="36" name="Straight Connector 35">
            <a:extLst>
              <a:ext uri="{FF2B5EF4-FFF2-40B4-BE49-F238E27FC236}">
                <a16:creationId xmlns:a16="http://schemas.microsoft.com/office/drawing/2014/main" id="{CD6ACADB-E975-5D11-59D9-C252EBE35517}"/>
              </a:ext>
            </a:extLst>
          </p:cNvPr>
          <p:cNvCxnSpPr>
            <a:cxnSpLocks/>
          </p:cNvCxnSpPr>
          <p:nvPr/>
        </p:nvCxnSpPr>
        <p:spPr>
          <a:xfrm>
            <a:off x="3278502" y="2301600"/>
            <a:ext cx="277178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4D6121E-3B62-C9E2-D2E7-8E0CE6A21C5A}"/>
              </a:ext>
            </a:extLst>
          </p:cNvPr>
          <p:cNvCxnSpPr>
            <a:cxnSpLocks/>
          </p:cNvCxnSpPr>
          <p:nvPr/>
        </p:nvCxnSpPr>
        <p:spPr>
          <a:xfrm>
            <a:off x="8239906" y="2301600"/>
            <a:ext cx="210702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E5169DF-7243-9772-B8FA-7D4C40A14537}"/>
              </a:ext>
            </a:extLst>
          </p:cNvPr>
          <p:cNvCxnSpPr>
            <a:cxnSpLocks/>
          </p:cNvCxnSpPr>
          <p:nvPr/>
        </p:nvCxnSpPr>
        <p:spPr>
          <a:xfrm>
            <a:off x="2448000" y="2519314"/>
            <a:ext cx="194112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B2F1DA-4F68-A9F7-F624-BEB8DCAB0220}"/>
              </a:ext>
            </a:extLst>
          </p:cNvPr>
          <p:cNvCxnSpPr>
            <a:cxnSpLocks/>
          </p:cNvCxnSpPr>
          <p:nvPr/>
        </p:nvCxnSpPr>
        <p:spPr>
          <a:xfrm>
            <a:off x="3270498" y="3037474"/>
            <a:ext cx="277978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8A6401E-0FAF-C2E3-5C99-0FC7101A6604}"/>
              </a:ext>
            </a:extLst>
          </p:cNvPr>
          <p:cNvCxnSpPr>
            <a:cxnSpLocks/>
          </p:cNvCxnSpPr>
          <p:nvPr/>
        </p:nvCxnSpPr>
        <p:spPr>
          <a:xfrm>
            <a:off x="8208650" y="3040011"/>
            <a:ext cx="186281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1AE7D09-5B5D-138B-6BDE-8F892702987F}"/>
              </a:ext>
            </a:extLst>
          </p:cNvPr>
          <p:cNvCxnSpPr>
            <a:cxnSpLocks/>
          </p:cNvCxnSpPr>
          <p:nvPr/>
        </p:nvCxnSpPr>
        <p:spPr>
          <a:xfrm>
            <a:off x="2526307" y="3270788"/>
            <a:ext cx="4176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C039CF5-635C-6B8E-B78E-6AEF82B94C70}"/>
              </a:ext>
            </a:extLst>
          </p:cNvPr>
          <p:cNvCxnSpPr>
            <a:cxnSpLocks/>
          </p:cNvCxnSpPr>
          <p:nvPr/>
        </p:nvCxnSpPr>
        <p:spPr>
          <a:xfrm>
            <a:off x="3239999" y="3798000"/>
            <a:ext cx="3924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612147C-71DA-7E2D-953E-94CCCF9391E4}"/>
              </a:ext>
            </a:extLst>
          </p:cNvPr>
          <p:cNvCxnSpPr>
            <a:cxnSpLocks/>
          </p:cNvCxnSpPr>
          <p:nvPr/>
        </p:nvCxnSpPr>
        <p:spPr>
          <a:xfrm>
            <a:off x="3531152" y="4107154"/>
            <a:ext cx="251913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290193A-3580-A01F-200F-3E6BA0D62264}"/>
              </a:ext>
            </a:extLst>
          </p:cNvPr>
          <p:cNvCxnSpPr>
            <a:cxnSpLocks/>
          </p:cNvCxnSpPr>
          <p:nvPr/>
        </p:nvCxnSpPr>
        <p:spPr>
          <a:xfrm>
            <a:off x="2448000" y="4392000"/>
            <a:ext cx="417558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96E3E70-2914-124E-97FE-907AEA0393BC}"/>
              </a:ext>
            </a:extLst>
          </p:cNvPr>
          <p:cNvCxnSpPr>
            <a:cxnSpLocks/>
          </p:cNvCxnSpPr>
          <p:nvPr/>
        </p:nvCxnSpPr>
        <p:spPr>
          <a:xfrm flipV="1">
            <a:off x="3576867" y="4608000"/>
            <a:ext cx="3189241" cy="106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E3BAE35C-DA1C-F6F5-E3B5-F7C3B8B55F96}"/>
              </a:ext>
            </a:extLst>
          </p:cNvPr>
          <p:cNvSpPr/>
          <p:nvPr/>
        </p:nvSpPr>
        <p:spPr>
          <a:xfrm>
            <a:off x="8262000" y="3596963"/>
            <a:ext cx="216000" cy="20201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Oval 61">
            <a:extLst>
              <a:ext uri="{FF2B5EF4-FFF2-40B4-BE49-F238E27FC236}">
                <a16:creationId xmlns:a16="http://schemas.microsoft.com/office/drawing/2014/main" id="{F2249B05-F493-97B4-5C9A-692E18CDD484}"/>
              </a:ext>
            </a:extLst>
          </p:cNvPr>
          <p:cNvSpPr/>
          <p:nvPr/>
        </p:nvSpPr>
        <p:spPr>
          <a:xfrm>
            <a:off x="3096000" y="2565139"/>
            <a:ext cx="216000" cy="20201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63" name="Oval 62">
            <a:extLst>
              <a:ext uri="{FF2B5EF4-FFF2-40B4-BE49-F238E27FC236}">
                <a16:creationId xmlns:a16="http://schemas.microsoft.com/office/drawing/2014/main" id="{47535CE7-820A-E367-1946-3886E6DE3F97}"/>
              </a:ext>
            </a:extLst>
          </p:cNvPr>
          <p:cNvSpPr/>
          <p:nvPr/>
        </p:nvSpPr>
        <p:spPr>
          <a:xfrm>
            <a:off x="4598640" y="3318422"/>
            <a:ext cx="216000" cy="20201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Oval 63">
            <a:extLst>
              <a:ext uri="{FF2B5EF4-FFF2-40B4-BE49-F238E27FC236}">
                <a16:creationId xmlns:a16="http://schemas.microsoft.com/office/drawing/2014/main" id="{70625B39-5F0A-855F-6C53-52C8D5974C3B}"/>
              </a:ext>
            </a:extLst>
          </p:cNvPr>
          <p:cNvSpPr/>
          <p:nvPr/>
        </p:nvSpPr>
        <p:spPr>
          <a:xfrm>
            <a:off x="6022713" y="3927865"/>
            <a:ext cx="216000" cy="202018"/>
          </a:xfrm>
          <a:prstGeom prst="ellips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Left Brace 11">
            <a:extLst>
              <a:ext uri="{FF2B5EF4-FFF2-40B4-BE49-F238E27FC236}">
                <a16:creationId xmlns:a16="http://schemas.microsoft.com/office/drawing/2014/main" id="{D1D9254F-4EC7-38CC-4210-795339A0B92B}"/>
              </a:ext>
            </a:extLst>
          </p:cNvPr>
          <p:cNvSpPr/>
          <p:nvPr/>
        </p:nvSpPr>
        <p:spPr>
          <a:xfrm>
            <a:off x="1080877" y="1494000"/>
            <a:ext cx="619390" cy="3114000"/>
          </a:xfrm>
          <a:prstGeom prst="leftBrace">
            <a:avLst/>
          </a:prstGeom>
          <a:ln w="31750"/>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TextBox 16">
            <a:extLst>
              <a:ext uri="{FF2B5EF4-FFF2-40B4-BE49-F238E27FC236}">
                <a16:creationId xmlns:a16="http://schemas.microsoft.com/office/drawing/2014/main" id="{139CE410-0C82-A18A-A569-CE2506E7A866}"/>
              </a:ext>
            </a:extLst>
          </p:cNvPr>
          <p:cNvSpPr txBox="1"/>
          <p:nvPr/>
        </p:nvSpPr>
        <p:spPr>
          <a:xfrm>
            <a:off x="115391" y="2484944"/>
            <a:ext cx="9967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0000"/>
                </a:solidFill>
                <a:effectLst/>
                <a:uLnTx/>
                <a:uFillTx/>
                <a:latin typeface="Arial"/>
                <a:ea typeface="+mn-ea"/>
                <a:cs typeface="+mn-cs"/>
              </a:rPr>
              <a:t>The majority of FLS patients</a:t>
            </a:r>
          </a:p>
        </p:txBody>
      </p:sp>
      <p:sp>
        <p:nvSpPr>
          <p:cNvPr id="19" name="Left Brace 18">
            <a:extLst>
              <a:ext uri="{FF2B5EF4-FFF2-40B4-BE49-F238E27FC236}">
                <a16:creationId xmlns:a16="http://schemas.microsoft.com/office/drawing/2014/main" id="{783341EA-7E3F-EC53-2224-1E5066259514}"/>
              </a:ext>
            </a:extLst>
          </p:cNvPr>
          <p:cNvSpPr/>
          <p:nvPr/>
        </p:nvSpPr>
        <p:spPr>
          <a:xfrm>
            <a:off x="1100595" y="4746243"/>
            <a:ext cx="599672" cy="1893068"/>
          </a:xfrm>
          <a:prstGeom prst="leftBrace">
            <a:avLst/>
          </a:prstGeom>
          <a:ln w="31750"/>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TextBox 23">
            <a:extLst>
              <a:ext uri="{FF2B5EF4-FFF2-40B4-BE49-F238E27FC236}">
                <a16:creationId xmlns:a16="http://schemas.microsoft.com/office/drawing/2014/main" id="{F0A755F0-8AE6-FBAD-975F-69DE46F038EB}"/>
              </a:ext>
            </a:extLst>
          </p:cNvPr>
          <p:cNvSpPr txBox="1"/>
          <p:nvPr/>
        </p:nvSpPr>
        <p:spPr>
          <a:xfrm>
            <a:off x="219529" y="4892913"/>
            <a:ext cx="103251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0000"/>
                </a:solidFill>
                <a:effectLst/>
                <a:uLnTx/>
                <a:uFillTx/>
                <a:latin typeface="Arial"/>
                <a:ea typeface="+mn-ea"/>
                <a:cs typeface="+mn-cs"/>
              </a:rPr>
              <a:t>Valid reason for </a:t>
            </a:r>
            <a:r>
              <a:rPr kumimoji="0" lang="en-NZ" sz="1800" b="0" i="0" u="none" strike="noStrike" kern="1200" cap="none" spc="0" normalizeH="0" baseline="0" noProof="0" dirty="0" err="1">
                <a:ln>
                  <a:noFill/>
                </a:ln>
                <a:solidFill>
                  <a:srgbClr val="000000"/>
                </a:solidFill>
                <a:effectLst/>
                <a:uLnTx/>
                <a:uFillTx/>
                <a:latin typeface="Arial"/>
                <a:ea typeface="+mn-ea"/>
                <a:cs typeface="+mn-cs"/>
              </a:rPr>
              <a:t>Dmab</a:t>
            </a:r>
            <a:r>
              <a:rPr kumimoji="0" lang="en-NZ" sz="1800" b="0" i="0" u="none" strike="noStrike" kern="1200" cap="none" spc="0" normalizeH="0" baseline="0" noProof="0" dirty="0">
                <a:ln>
                  <a:noFill/>
                </a:ln>
                <a:solidFill>
                  <a:srgbClr val="000000"/>
                </a:solidFill>
                <a:effectLst/>
                <a:uLnTx/>
                <a:uFillTx/>
                <a:latin typeface="Arial"/>
                <a:ea typeface="+mn-ea"/>
                <a:cs typeface="+mn-cs"/>
              </a:rPr>
              <a:t> (not BP) use</a:t>
            </a:r>
          </a:p>
        </p:txBody>
      </p:sp>
    </p:spTree>
    <p:extLst>
      <p:ext uri="{BB962C8B-B14F-4D97-AF65-F5344CB8AC3E}">
        <p14:creationId xmlns:p14="http://schemas.microsoft.com/office/powerpoint/2010/main" val="1858468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AC36C6-5607-283E-2B0A-4453F673FC36}"/>
              </a:ext>
            </a:extLst>
          </p:cNvPr>
          <p:cNvSpPr>
            <a:spLocks noGrp="1"/>
          </p:cNvSpPr>
          <p:nvPr>
            <p:ph type="title"/>
          </p:nvPr>
        </p:nvSpPr>
        <p:spPr>
          <a:xfrm>
            <a:off x="354105" y="952500"/>
            <a:ext cx="3455895" cy="4886513"/>
          </a:xfrm>
        </p:spPr>
        <p:txBody>
          <a:bodyPr vert="horz" lIns="91440" tIns="45720" rIns="91440" bIns="45720" rtlCol="0" anchor="t">
            <a:normAutofit/>
          </a:bodyPr>
          <a:lstStyle/>
          <a:p>
            <a:r>
              <a:rPr lang="en-US" sz="2800" kern="1200" dirty="0">
                <a:solidFill>
                  <a:srgbClr val="FFFFFF"/>
                </a:solidFill>
                <a:latin typeface="+mj-lt"/>
                <a:ea typeface="+mj-ea"/>
                <a:cs typeface="+mj-cs"/>
              </a:rPr>
              <a:t>Recommendations for the use of denosumab (Prolia®) – </a:t>
            </a:r>
            <a:r>
              <a:rPr lang="en-US" sz="2800" i="1" kern="1200" dirty="0">
                <a:solidFill>
                  <a:srgbClr val="FFFFFF"/>
                </a:solidFill>
                <a:latin typeface="+mj-lt"/>
                <a:ea typeface="+mj-ea"/>
                <a:cs typeface="+mj-cs"/>
              </a:rPr>
              <a:t>ONZ &amp; FLNNZ joint task force:</a:t>
            </a:r>
            <a:br>
              <a:rPr lang="en-US" sz="2400" i="1" kern="1200" dirty="0">
                <a:solidFill>
                  <a:srgbClr val="FFFFFF"/>
                </a:solidFill>
                <a:latin typeface="+mj-lt"/>
                <a:ea typeface="+mj-ea"/>
                <a:cs typeface="+mj-cs"/>
              </a:rPr>
            </a:br>
            <a:br>
              <a:rPr lang="en-US" sz="1900" kern="1200" dirty="0">
                <a:solidFill>
                  <a:srgbClr val="FFFFFF"/>
                </a:solidFill>
                <a:latin typeface="+mj-lt"/>
                <a:ea typeface="+mj-ea"/>
                <a:cs typeface="+mj-cs"/>
              </a:rPr>
            </a:br>
            <a:r>
              <a:rPr lang="en-US" sz="1800" kern="1200" dirty="0">
                <a:solidFill>
                  <a:srgbClr val="FFFFFF"/>
                </a:solidFill>
                <a:latin typeface="+mj-lt"/>
                <a:ea typeface="+mj-ea"/>
                <a:cs typeface="+mj-cs"/>
              </a:rPr>
              <a:t>Frazer Anderson, Christine Gill, Harminder Gill, David Kim, Richard </a:t>
            </a:r>
            <a:r>
              <a:rPr lang="en-US" sz="1800" kern="1200" dirty="0" err="1">
                <a:solidFill>
                  <a:srgbClr val="FFFFFF"/>
                </a:solidFill>
                <a:latin typeface="+mj-lt"/>
                <a:ea typeface="+mj-ea"/>
                <a:cs typeface="+mj-cs"/>
              </a:rPr>
              <a:t>Macharg</a:t>
            </a:r>
            <a:r>
              <a:rPr lang="en-US" sz="1800" kern="1200" dirty="0">
                <a:solidFill>
                  <a:srgbClr val="FFFFFF"/>
                </a:solidFill>
                <a:latin typeface="+mj-lt"/>
                <a:ea typeface="+mj-ea"/>
                <a:cs typeface="+mj-cs"/>
              </a:rPr>
              <a:t>, Alistair </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McAndrew, Natasha Nagar, Claire O’Leary, Elizabeth Spellacy, Nicola Ward</a:t>
            </a:r>
            <a:br>
              <a:rPr lang="en-US" sz="1900" kern="1200" dirty="0">
                <a:solidFill>
                  <a:srgbClr val="FFFFFF"/>
                </a:solidFill>
                <a:latin typeface="+mj-lt"/>
                <a:ea typeface="+mj-ea"/>
                <a:cs typeface="+mj-cs"/>
              </a:rPr>
            </a:br>
            <a:br>
              <a:rPr lang="en-US" sz="1900" kern="1200" dirty="0">
                <a:solidFill>
                  <a:srgbClr val="FFFFFF"/>
                </a:solidFill>
                <a:latin typeface="+mj-lt"/>
                <a:ea typeface="+mj-ea"/>
                <a:cs typeface="+mj-cs"/>
              </a:rPr>
            </a:br>
            <a:r>
              <a:rPr kumimoji="0" lang="en-US" sz="1400" b="0" i="0" u="none" strike="noStrike" kern="1200" cap="none" spc="0" normalizeH="0" baseline="0" noProof="0" dirty="0">
                <a:ln>
                  <a:noFill/>
                </a:ln>
                <a:solidFill>
                  <a:srgbClr val="FFFFFF"/>
                </a:solidFill>
                <a:effectLst/>
                <a:uLnTx/>
                <a:uFillTx/>
                <a:latin typeface="Aptos Display" panose="02110004020202020204"/>
                <a:ea typeface="+mj-ea"/>
                <a:cs typeface="+mj-cs"/>
                <a:hlinkClick r:id="rId2"/>
              </a:rPr>
              <a:t>https://osteoporosis.org.nz/wp-content/uploads/2025/04/ONZ-FLNNZ-Denosumab-Recommendations-final-draft-dkim-edit_sm2.pdf</a:t>
            </a:r>
            <a:endParaRPr lang="en-US" sz="1900"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6B77BD15-C3A2-7EBF-E9C7-5BB60B6F5534}"/>
              </a:ext>
            </a:extLst>
          </p:cNvPr>
          <p:cNvPicPr>
            <a:picLocks noChangeAspect="1"/>
          </p:cNvPicPr>
          <p:nvPr/>
        </p:nvPicPr>
        <p:blipFill>
          <a:blip r:embed="rId3"/>
          <a:stretch>
            <a:fillRect/>
          </a:stretch>
        </p:blipFill>
        <p:spPr>
          <a:xfrm>
            <a:off x="5203362" y="62374"/>
            <a:ext cx="5689600" cy="6733252"/>
          </a:xfrm>
          <a:prstGeom prst="rect">
            <a:avLst/>
          </a:prstGeom>
        </p:spPr>
      </p:pic>
    </p:spTree>
    <p:extLst>
      <p:ext uri="{BB962C8B-B14F-4D97-AF65-F5344CB8AC3E}">
        <p14:creationId xmlns:p14="http://schemas.microsoft.com/office/powerpoint/2010/main" val="358109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7478-9C26-D59E-7DB3-AF192A6B06CB}"/>
              </a:ext>
            </a:extLst>
          </p:cNvPr>
          <p:cNvSpPr>
            <a:spLocks noGrp="1"/>
          </p:cNvSpPr>
          <p:nvPr>
            <p:ph type="title"/>
          </p:nvPr>
        </p:nvSpPr>
        <p:spPr/>
        <p:txBody>
          <a:bodyPr/>
          <a:lstStyle/>
          <a:p>
            <a:r>
              <a:rPr lang="en-NZ" dirty="0"/>
              <a:t>Key messages of the denosumab document</a:t>
            </a:r>
          </a:p>
        </p:txBody>
      </p:sp>
      <p:sp>
        <p:nvSpPr>
          <p:cNvPr id="3" name="Content Placeholder 2">
            <a:extLst>
              <a:ext uri="{FF2B5EF4-FFF2-40B4-BE49-F238E27FC236}">
                <a16:creationId xmlns:a16="http://schemas.microsoft.com/office/drawing/2014/main" id="{F46E0A68-F536-8358-8B60-FC2A5163FBDD}"/>
              </a:ext>
            </a:extLst>
          </p:cNvPr>
          <p:cNvSpPr>
            <a:spLocks noGrp="1"/>
          </p:cNvSpPr>
          <p:nvPr>
            <p:ph idx="1"/>
          </p:nvPr>
        </p:nvSpPr>
        <p:spPr>
          <a:xfrm>
            <a:off x="838200" y="1902941"/>
            <a:ext cx="10515600" cy="4497858"/>
          </a:xfrm>
        </p:spPr>
        <p:txBody>
          <a:bodyPr>
            <a:normAutofit/>
          </a:bodyPr>
          <a:lstStyle/>
          <a:p>
            <a:r>
              <a:rPr lang="en-NZ" dirty="0"/>
              <a:t>Even if a patient fulfils the funding criteria for denosumab, think twice before starting treatment:</a:t>
            </a:r>
          </a:p>
          <a:p>
            <a:pPr marL="0" indent="0">
              <a:buNone/>
            </a:pPr>
            <a:r>
              <a:rPr lang="en-NZ" dirty="0"/>
              <a:t> - essentially a life-long treatment with significant consequences if treatment (especially after 2-3 years of Rx) is delayed or ceased </a:t>
            </a:r>
          </a:p>
          <a:p>
            <a:pPr marL="0" indent="0">
              <a:buNone/>
            </a:pPr>
            <a:r>
              <a:rPr lang="en-NZ" dirty="0"/>
              <a:t> - pre and post treatment precautions and screening mandatory in those at risk of hypocalcaemia (especially in CKD 4-5)</a:t>
            </a:r>
          </a:p>
          <a:p>
            <a:pPr marL="0" indent="0">
              <a:buNone/>
            </a:pPr>
            <a:endParaRPr lang="en-NZ" sz="1100" dirty="0"/>
          </a:p>
          <a:p>
            <a:r>
              <a:rPr lang="en-NZ" dirty="0"/>
              <a:t>Other possible adverse effects and precautions</a:t>
            </a:r>
          </a:p>
          <a:p>
            <a:endParaRPr lang="en-NZ" sz="1050" dirty="0"/>
          </a:p>
          <a:p>
            <a:r>
              <a:rPr lang="en-NZ" dirty="0"/>
              <a:t>What to do if denosumab has to be discontinued</a:t>
            </a:r>
          </a:p>
        </p:txBody>
      </p:sp>
    </p:spTree>
    <p:extLst>
      <p:ext uri="{BB962C8B-B14F-4D97-AF65-F5344CB8AC3E}">
        <p14:creationId xmlns:p14="http://schemas.microsoft.com/office/powerpoint/2010/main" val="283969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D1103-18DE-BBF6-7AE2-13B6892E92E9}"/>
              </a:ext>
            </a:extLst>
          </p:cNvPr>
          <p:cNvSpPr>
            <a:spLocks noGrp="1"/>
          </p:cNvSpPr>
          <p:nvPr>
            <p:ph type="title"/>
          </p:nvPr>
        </p:nvSpPr>
        <p:spPr/>
        <p:txBody>
          <a:bodyPr/>
          <a:lstStyle/>
          <a:p>
            <a:r>
              <a:rPr lang="en-NZ" dirty="0"/>
              <a:t>Context</a:t>
            </a:r>
          </a:p>
        </p:txBody>
      </p:sp>
      <p:sp>
        <p:nvSpPr>
          <p:cNvPr id="3" name="Content Placeholder 2">
            <a:extLst>
              <a:ext uri="{FF2B5EF4-FFF2-40B4-BE49-F238E27FC236}">
                <a16:creationId xmlns:a16="http://schemas.microsoft.com/office/drawing/2014/main" id="{33A5A8BA-77EC-6284-F8CF-2DD71AE63345}"/>
              </a:ext>
            </a:extLst>
          </p:cNvPr>
          <p:cNvSpPr>
            <a:spLocks noGrp="1"/>
          </p:cNvSpPr>
          <p:nvPr>
            <p:ph idx="1"/>
          </p:nvPr>
        </p:nvSpPr>
        <p:spPr>
          <a:xfrm>
            <a:off x="747132" y="1538869"/>
            <a:ext cx="10606668" cy="1460810"/>
          </a:xfrm>
        </p:spPr>
        <p:txBody>
          <a:bodyPr>
            <a:normAutofit lnSpcReduction="10000"/>
          </a:bodyPr>
          <a:lstStyle/>
          <a:p>
            <a:r>
              <a:rPr lang="en-NZ" dirty="0"/>
              <a:t>Initiating pharmacotherapy in appropriate cases and ensuring treatment continuation is one of the core functions of FLS, and probably the most effective mechanism to reduce fractures in high risk patients</a:t>
            </a:r>
          </a:p>
          <a:p>
            <a:endParaRPr lang="en-NZ" sz="1500" dirty="0"/>
          </a:p>
          <a:p>
            <a:pPr marL="0" indent="0">
              <a:buNone/>
            </a:pPr>
            <a:endParaRPr lang="en-NZ" dirty="0"/>
          </a:p>
        </p:txBody>
      </p:sp>
      <p:pic>
        <p:nvPicPr>
          <p:cNvPr id="5" name="Picture 4">
            <a:extLst>
              <a:ext uri="{FF2B5EF4-FFF2-40B4-BE49-F238E27FC236}">
                <a16:creationId xmlns:a16="http://schemas.microsoft.com/office/drawing/2014/main" id="{66CBC99A-7438-866B-2FEE-8C4D7A94D632}"/>
              </a:ext>
            </a:extLst>
          </p:cNvPr>
          <p:cNvPicPr>
            <a:picLocks noChangeAspect="1"/>
          </p:cNvPicPr>
          <p:nvPr/>
        </p:nvPicPr>
        <p:blipFill>
          <a:blip r:embed="rId2"/>
          <a:srcRect l="16921" t="13089" r="66433" b="4309"/>
          <a:stretch/>
        </p:blipFill>
        <p:spPr>
          <a:xfrm>
            <a:off x="8932127" y="3113177"/>
            <a:ext cx="2421673" cy="3379698"/>
          </a:xfrm>
          <a:prstGeom prst="rect">
            <a:avLst/>
          </a:prstGeom>
        </p:spPr>
      </p:pic>
      <p:sp>
        <p:nvSpPr>
          <p:cNvPr id="6" name="Content Placeholder 2">
            <a:extLst>
              <a:ext uri="{FF2B5EF4-FFF2-40B4-BE49-F238E27FC236}">
                <a16:creationId xmlns:a16="http://schemas.microsoft.com/office/drawing/2014/main" id="{586CB71C-8A3E-59A7-E7FA-DC6AD24DA621}"/>
              </a:ext>
            </a:extLst>
          </p:cNvPr>
          <p:cNvSpPr txBox="1">
            <a:spLocks/>
          </p:cNvSpPr>
          <p:nvPr/>
        </p:nvSpPr>
        <p:spPr>
          <a:xfrm>
            <a:off x="747132" y="3249976"/>
            <a:ext cx="7805853" cy="2727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ANZFFR 2025 (1 July 2023 – 30 June 2024) data:  </a:t>
            </a:r>
          </a:p>
          <a:p>
            <a:pPr marL="0" indent="0">
              <a:buFont typeface="Arial" panose="020B0604020202020204" pitchFamily="34" charset="0"/>
              <a:buNone/>
            </a:pPr>
            <a:r>
              <a:rPr lang="en-NZ" dirty="0"/>
              <a:t>Headline outcome : </a:t>
            </a:r>
            <a:r>
              <a:rPr lang="en-NZ" i="1" dirty="0"/>
              <a:t>“62% of those likely to benefit had a new recommendation to start treatment. 13 % were already on treatment at the time of index fracture, so 75% total treatment recommendation rate” </a:t>
            </a:r>
          </a:p>
          <a:p>
            <a:pPr marL="0" indent="0">
              <a:buFont typeface="Arial" panose="020B0604020202020204" pitchFamily="34" charset="0"/>
              <a:buNone/>
            </a:pPr>
            <a:endParaRPr lang="en-NZ" dirty="0"/>
          </a:p>
        </p:txBody>
      </p:sp>
    </p:spTree>
    <p:extLst>
      <p:ext uri="{BB962C8B-B14F-4D97-AF65-F5344CB8AC3E}">
        <p14:creationId xmlns:p14="http://schemas.microsoft.com/office/powerpoint/2010/main" val="98191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02B836-CBA1-6718-1A50-4D8BCF4B880A}"/>
              </a:ext>
            </a:extLst>
          </p:cNvPr>
          <p:cNvSpPr txBox="1"/>
          <p:nvPr/>
        </p:nvSpPr>
        <p:spPr>
          <a:xfrm>
            <a:off x="3161841" y="333174"/>
            <a:ext cx="4252511" cy="400110"/>
          </a:xfrm>
          <a:prstGeom prst="rect">
            <a:avLst/>
          </a:prstGeom>
          <a:noFill/>
        </p:spPr>
        <p:txBody>
          <a:bodyPr wrap="square" rtlCol="0">
            <a:spAutoFit/>
          </a:bodyPr>
          <a:lstStyle/>
          <a:p>
            <a:r>
              <a:rPr lang="en-NZ" sz="2000" dirty="0"/>
              <a:t>FLS patient assessment</a:t>
            </a:r>
          </a:p>
        </p:txBody>
      </p:sp>
      <p:sp>
        <p:nvSpPr>
          <p:cNvPr id="6" name="Arrow: Down 5">
            <a:extLst>
              <a:ext uri="{FF2B5EF4-FFF2-40B4-BE49-F238E27FC236}">
                <a16:creationId xmlns:a16="http://schemas.microsoft.com/office/drawing/2014/main" id="{B2B91353-DBC2-88C4-7013-61028292232B}"/>
              </a:ext>
            </a:extLst>
          </p:cNvPr>
          <p:cNvSpPr/>
          <p:nvPr/>
        </p:nvSpPr>
        <p:spPr>
          <a:xfrm rot="2094909">
            <a:off x="3521666" y="822357"/>
            <a:ext cx="227195" cy="29182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Arrow: Down 6">
            <a:extLst>
              <a:ext uri="{FF2B5EF4-FFF2-40B4-BE49-F238E27FC236}">
                <a16:creationId xmlns:a16="http://schemas.microsoft.com/office/drawing/2014/main" id="{1D38015C-9B27-9300-C252-6A398D750E17}"/>
              </a:ext>
            </a:extLst>
          </p:cNvPr>
          <p:cNvSpPr/>
          <p:nvPr/>
        </p:nvSpPr>
        <p:spPr>
          <a:xfrm rot="19062960">
            <a:off x="5464156" y="792442"/>
            <a:ext cx="378993" cy="52066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TextBox 7">
            <a:extLst>
              <a:ext uri="{FF2B5EF4-FFF2-40B4-BE49-F238E27FC236}">
                <a16:creationId xmlns:a16="http://schemas.microsoft.com/office/drawing/2014/main" id="{88E37302-3CE4-938F-2324-947AE9E6697A}"/>
              </a:ext>
            </a:extLst>
          </p:cNvPr>
          <p:cNvSpPr txBox="1"/>
          <p:nvPr/>
        </p:nvSpPr>
        <p:spPr>
          <a:xfrm>
            <a:off x="193601" y="1041454"/>
            <a:ext cx="3908501" cy="1200329"/>
          </a:xfrm>
          <a:prstGeom prst="rect">
            <a:avLst/>
          </a:prstGeom>
          <a:noFill/>
        </p:spPr>
        <p:txBody>
          <a:bodyPr wrap="square" rtlCol="0">
            <a:spAutoFit/>
          </a:bodyPr>
          <a:lstStyle/>
          <a:p>
            <a:r>
              <a:rPr lang="en-NZ" dirty="0"/>
              <a:t>Osteoporosis specific treatment deemed unnecessary (low fracture risk) or inappropriate (e.g. futility/ patient unwilling)</a:t>
            </a:r>
          </a:p>
        </p:txBody>
      </p:sp>
      <p:sp>
        <p:nvSpPr>
          <p:cNvPr id="9" name="TextBox 8">
            <a:extLst>
              <a:ext uri="{FF2B5EF4-FFF2-40B4-BE49-F238E27FC236}">
                <a16:creationId xmlns:a16="http://schemas.microsoft.com/office/drawing/2014/main" id="{AB458A03-4DEE-EEC8-1320-DF00CD9F4D6C}"/>
              </a:ext>
            </a:extLst>
          </p:cNvPr>
          <p:cNvSpPr txBox="1"/>
          <p:nvPr/>
        </p:nvSpPr>
        <p:spPr>
          <a:xfrm>
            <a:off x="4594302" y="1456953"/>
            <a:ext cx="5054599" cy="369332"/>
          </a:xfrm>
          <a:prstGeom prst="rect">
            <a:avLst/>
          </a:prstGeom>
          <a:noFill/>
        </p:spPr>
        <p:txBody>
          <a:bodyPr wrap="square" rtlCol="0">
            <a:spAutoFit/>
          </a:bodyPr>
          <a:lstStyle/>
          <a:p>
            <a:r>
              <a:rPr lang="en-NZ" dirty="0"/>
              <a:t>Appropriate for osteoporosis specific treatment </a:t>
            </a:r>
          </a:p>
        </p:txBody>
      </p:sp>
      <p:sp>
        <p:nvSpPr>
          <p:cNvPr id="10" name="Arrow: Down 9">
            <a:extLst>
              <a:ext uri="{FF2B5EF4-FFF2-40B4-BE49-F238E27FC236}">
                <a16:creationId xmlns:a16="http://schemas.microsoft.com/office/drawing/2014/main" id="{DB90FA64-F36A-3029-E71F-919A2CD72049}"/>
              </a:ext>
            </a:extLst>
          </p:cNvPr>
          <p:cNvSpPr/>
          <p:nvPr/>
        </p:nvSpPr>
        <p:spPr>
          <a:xfrm rot="19062960">
            <a:off x="7000857" y="1839338"/>
            <a:ext cx="378993" cy="520668"/>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Arrow: Down 10">
            <a:extLst>
              <a:ext uri="{FF2B5EF4-FFF2-40B4-BE49-F238E27FC236}">
                <a16:creationId xmlns:a16="http://schemas.microsoft.com/office/drawing/2014/main" id="{88FF9E2E-3928-6678-3330-99CE244FD5DD}"/>
              </a:ext>
            </a:extLst>
          </p:cNvPr>
          <p:cNvSpPr/>
          <p:nvPr/>
        </p:nvSpPr>
        <p:spPr>
          <a:xfrm rot="2094909">
            <a:off x="5011872" y="1976273"/>
            <a:ext cx="227195" cy="291822"/>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TextBox 11">
            <a:extLst>
              <a:ext uri="{FF2B5EF4-FFF2-40B4-BE49-F238E27FC236}">
                <a16:creationId xmlns:a16="http://schemas.microsoft.com/office/drawing/2014/main" id="{DD27C191-E1E2-4F71-2721-94755224E058}"/>
              </a:ext>
            </a:extLst>
          </p:cNvPr>
          <p:cNvSpPr txBox="1"/>
          <p:nvPr/>
        </p:nvSpPr>
        <p:spPr>
          <a:xfrm>
            <a:off x="2336802" y="2318945"/>
            <a:ext cx="3733800" cy="1200329"/>
          </a:xfrm>
          <a:prstGeom prst="rect">
            <a:avLst/>
          </a:prstGeom>
          <a:noFill/>
        </p:spPr>
        <p:txBody>
          <a:bodyPr wrap="square" rtlCol="0">
            <a:spAutoFit/>
          </a:bodyPr>
          <a:lstStyle/>
          <a:p>
            <a:r>
              <a:rPr lang="en-NZ" dirty="0"/>
              <a:t>Non-bisphosphonate/anti-resorptive deemed more appropriate/ preferred (e.g. HRT/oestrogen based, teriparatide)</a:t>
            </a:r>
          </a:p>
        </p:txBody>
      </p:sp>
      <p:sp>
        <p:nvSpPr>
          <p:cNvPr id="13" name="TextBox 12">
            <a:extLst>
              <a:ext uri="{FF2B5EF4-FFF2-40B4-BE49-F238E27FC236}">
                <a16:creationId xmlns:a16="http://schemas.microsoft.com/office/drawing/2014/main" id="{B356E37E-7D0B-8DA4-CE75-B4C09E68B0C4}"/>
              </a:ext>
            </a:extLst>
          </p:cNvPr>
          <p:cNvSpPr txBox="1"/>
          <p:nvPr/>
        </p:nvSpPr>
        <p:spPr>
          <a:xfrm>
            <a:off x="6705599" y="2534565"/>
            <a:ext cx="3733800" cy="369332"/>
          </a:xfrm>
          <a:prstGeom prst="rect">
            <a:avLst/>
          </a:prstGeom>
          <a:noFill/>
        </p:spPr>
        <p:txBody>
          <a:bodyPr wrap="square" rtlCol="0">
            <a:spAutoFit/>
          </a:bodyPr>
          <a:lstStyle/>
          <a:p>
            <a:r>
              <a:rPr lang="en-NZ" dirty="0"/>
              <a:t>Oral or IV bisphosphonate?</a:t>
            </a:r>
          </a:p>
        </p:txBody>
      </p:sp>
      <p:sp>
        <p:nvSpPr>
          <p:cNvPr id="14" name="Arrow: Down 13">
            <a:extLst>
              <a:ext uri="{FF2B5EF4-FFF2-40B4-BE49-F238E27FC236}">
                <a16:creationId xmlns:a16="http://schemas.microsoft.com/office/drawing/2014/main" id="{9EB95D11-1986-B51C-8CDA-205F3E14598F}"/>
              </a:ext>
            </a:extLst>
          </p:cNvPr>
          <p:cNvSpPr/>
          <p:nvPr/>
        </p:nvSpPr>
        <p:spPr>
          <a:xfrm rot="19062960">
            <a:off x="8876152" y="3039766"/>
            <a:ext cx="378993" cy="520668"/>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 name="TextBox 14">
            <a:extLst>
              <a:ext uri="{FF2B5EF4-FFF2-40B4-BE49-F238E27FC236}">
                <a16:creationId xmlns:a16="http://schemas.microsoft.com/office/drawing/2014/main" id="{3B3F8E48-26D3-1155-7BF3-D445EA5EBCDB}"/>
              </a:ext>
            </a:extLst>
          </p:cNvPr>
          <p:cNvSpPr txBox="1"/>
          <p:nvPr/>
        </p:nvSpPr>
        <p:spPr>
          <a:xfrm>
            <a:off x="8559800" y="3747462"/>
            <a:ext cx="3632200" cy="1477328"/>
          </a:xfrm>
          <a:prstGeom prst="rect">
            <a:avLst/>
          </a:prstGeom>
          <a:noFill/>
        </p:spPr>
        <p:txBody>
          <a:bodyPr wrap="square" rtlCol="0">
            <a:spAutoFit/>
          </a:bodyPr>
          <a:lstStyle/>
          <a:p>
            <a:r>
              <a:rPr lang="en-NZ" dirty="0"/>
              <a:t>Yes – preferably </a:t>
            </a:r>
            <a:r>
              <a:rPr lang="en-NZ" b="1" dirty="0"/>
              <a:t>IV zoledronate </a:t>
            </a:r>
            <a:r>
              <a:rPr lang="en-NZ" dirty="0"/>
              <a:t>(renal function, pt. choice, logistics), otherwise oral bisphosphonate with P1NP monitoring </a:t>
            </a:r>
          </a:p>
        </p:txBody>
      </p:sp>
      <p:sp>
        <p:nvSpPr>
          <p:cNvPr id="16" name="Arrow: Down 15">
            <a:extLst>
              <a:ext uri="{FF2B5EF4-FFF2-40B4-BE49-F238E27FC236}">
                <a16:creationId xmlns:a16="http://schemas.microsoft.com/office/drawing/2014/main" id="{7A9A17F1-6F99-A982-050A-1D91488D69C8}"/>
              </a:ext>
            </a:extLst>
          </p:cNvPr>
          <p:cNvSpPr/>
          <p:nvPr/>
        </p:nvSpPr>
        <p:spPr>
          <a:xfrm rot="2094909">
            <a:off x="6768666" y="3238551"/>
            <a:ext cx="227195" cy="291822"/>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7" name="TextBox 16">
            <a:extLst>
              <a:ext uri="{FF2B5EF4-FFF2-40B4-BE49-F238E27FC236}">
                <a16:creationId xmlns:a16="http://schemas.microsoft.com/office/drawing/2014/main" id="{17E21627-839C-2C71-069F-A1D3E3241115}"/>
              </a:ext>
            </a:extLst>
          </p:cNvPr>
          <p:cNvSpPr txBox="1"/>
          <p:nvPr/>
        </p:nvSpPr>
        <p:spPr>
          <a:xfrm>
            <a:off x="4356100" y="3769832"/>
            <a:ext cx="3632200" cy="2585323"/>
          </a:xfrm>
          <a:prstGeom prst="rect">
            <a:avLst/>
          </a:prstGeom>
          <a:noFill/>
        </p:spPr>
        <p:txBody>
          <a:bodyPr wrap="square" rtlCol="0">
            <a:spAutoFit/>
          </a:bodyPr>
          <a:lstStyle/>
          <a:p>
            <a:r>
              <a:rPr lang="en-NZ" dirty="0"/>
              <a:t>No – </a:t>
            </a:r>
            <a:r>
              <a:rPr lang="en-NZ" b="1" dirty="0"/>
              <a:t>consider/use denosumab</a:t>
            </a:r>
          </a:p>
          <a:p>
            <a:r>
              <a:rPr lang="en-NZ" dirty="0"/>
              <a:t>*contraindication (e.g. significant renal dysfunction) or intolerance to oral and IV bisphosphonates</a:t>
            </a:r>
          </a:p>
          <a:p>
            <a:r>
              <a:rPr lang="en-NZ" dirty="0"/>
              <a:t>Or </a:t>
            </a:r>
          </a:p>
          <a:p>
            <a:r>
              <a:rPr lang="en-NZ" dirty="0"/>
              <a:t>*‘Treatment failure’</a:t>
            </a:r>
          </a:p>
          <a:p>
            <a:r>
              <a:rPr lang="en-NZ" u="sng" dirty="0"/>
              <a:t>AND</a:t>
            </a:r>
          </a:p>
          <a:p>
            <a:r>
              <a:rPr lang="en-NZ" dirty="0"/>
              <a:t>Appropriate for denosumab Rx (see next slides) </a:t>
            </a:r>
          </a:p>
        </p:txBody>
      </p:sp>
    </p:spTree>
    <p:extLst>
      <p:ext uri="{BB962C8B-B14F-4D97-AF65-F5344CB8AC3E}">
        <p14:creationId xmlns:p14="http://schemas.microsoft.com/office/powerpoint/2010/main" val="310916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p:bldP spid="13" grpId="0"/>
      <p:bldP spid="14" grpId="0" animBg="1"/>
      <p:bldP spid="15" grpId="0"/>
      <p:bldP spid="16" grpId="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6F49-8EBF-1A9B-3313-8AAAB2519068}"/>
              </a:ext>
            </a:extLst>
          </p:cNvPr>
          <p:cNvSpPr>
            <a:spLocks noGrp="1"/>
          </p:cNvSpPr>
          <p:nvPr>
            <p:ph type="title"/>
          </p:nvPr>
        </p:nvSpPr>
        <p:spPr/>
        <p:txBody>
          <a:bodyPr/>
          <a:lstStyle/>
          <a:p>
            <a:r>
              <a:rPr lang="en-NZ" dirty="0"/>
              <a:t>Take home messages</a:t>
            </a:r>
          </a:p>
        </p:txBody>
      </p:sp>
      <p:sp>
        <p:nvSpPr>
          <p:cNvPr id="3" name="Content Placeholder 2">
            <a:extLst>
              <a:ext uri="{FF2B5EF4-FFF2-40B4-BE49-F238E27FC236}">
                <a16:creationId xmlns:a16="http://schemas.microsoft.com/office/drawing/2014/main" id="{9AF9069F-14E0-7AEA-F5AE-A554EEB2C0F9}"/>
              </a:ext>
            </a:extLst>
          </p:cNvPr>
          <p:cNvSpPr>
            <a:spLocks noGrp="1"/>
          </p:cNvSpPr>
          <p:nvPr>
            <p:ph idx="1"/>
          </p:nvPr>
        </p:nvSpPr>
        <p:spPr>
          <a:xfrm>
            <a:off x="838200" y="1690688"/>
            <a:ext cx="10515600" cy="4486275"/>
          </a:xfrm>
        </p:spPr>
        <p:txBody>
          <a:bodyPr/>
          <a:lstStyle/>
          <a:p>
            <a:r>
              <a:rPr lang="en-NZ" dirty="0"/>
              <a:t>Initiating and ensuring continued treatment using osteoporosis specific treatment is one of the core functions of FLS and is the main mechanism by which we reduce further fractures</a:t>
            </a:r>
          </a:p>
          <a:p>
            <a:endParaRPr lang="en-NZ" sz="1600" dirty="0"/>
          </a:p>
          <a:p>
            <a:r>
              <a:rPr lang="en-NZ" dirty="0"/>
              <a:t>While our FLS patients’ treatment rate is far greater than ‘pre-FLS era’ our patients are still significantly under-treated</a:t>
            </a:r>
          </a:p>
          <a:p>
            <a:endParaRPr lang="en-NZ" sz="1600" dirty="0"/>
          </a:p>
          <a:p>
            <a:r>
              <a:rPr lang="en-NZ" dirty="0"/>
              <a:t>Latest changes to funding/ special authority of zoledronate and denosumab have/will significantly improve treatment acceptance, adherence and efficacy, and we should make most of it </a:t>
            </a:r>
          </a:p>
          <a:p>
            <a:endParaRPr lang="en-NZ" dirty="0"/>
          </a:p>
          <a:p>
            <a:endParaRPr lang="en-NZ" dirty="0"/>
          </a:p>
        </p:txBody>
      </p:sp>
    </p:spTree>
    <p:extLst>
      <p:ext uri="{BB962C8B-B14F-4D97-AF65-F5344CB8AC3E}">
        <p14:creationId xmlns:p14="http://schemas.microsoft.com/office/powerpoint/2010/main" val="169229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C72A-C649-8548-DCCF-9B4BE812BDDA}"/>
              </a:ext>
            </a:extLst>
          </p:cNvPr>
          <p:cNvSpPr>
            <a:spLocks noGrp="1"/>
          </p:cNvSpPr>
          <p:nvPr>
            <p:ph type="title"/>
          </p:nvPr>
        </p:nvSpPr>
        <p:spPr>
          <a:xfrm>
            <a:off x="838200" y="365125"/>
            <a:ext cx="10515600" cy="916143"/>
          </a:xfrm>
        </p:spPr>
        <p:txBody>
          <a:bodyPr/>
          <a:lstStyle/>
          <a:p>
            <a:r>
              <a:rPr lang="en-NZ" dirty="0"/>
              <a:t>How are we really doing?</a:t>
            </a:r>
          </a:p>
        </p:txBody>
      </p:sp>
      <p:sp>
        <p:nvSpPr>
          <p:cNvPr id="3" name="Content Placeholder 2">
            <a:extLst>
              <a:ext uri="{FF2B5EF4-FFF2-40B4-BE49-F238E27FC236}">
                <a16:creationId xmlns:a16="http://schemas.microsoft.com/office/drawing/2014/main" id="{E367E8D7-D14F-E437-1355-85771285AD41}"/>
              </a:ext>
            </a:extLst>
          </p:cNvPr>
          <p:cNvSpPr>
            <a:spLocks noGrp="1"/>
          </p:cNvSpPr>
          <p:nvPr>
            <p:ph idx="1"/>
          </p:nvPr>
        </p:nvSpPr>
        <p:spPr>
          <a:xfrm>
            <a:off x="735981" y="1416206"/>
            <a:ext cx="5776332" cy="4984594"/>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400" b="0" i="0" u="none" strike="noStrike" kern="1200" cap="none" spc="0" normalizeH="0" baseline="0" noProof="0" dirty="0">
                <a:ln>
                  <a:noFill/>
                </a:ln>
                <a:solidFill>
                  <a:prstClr val="black"/>
                </a:solidFill>
                <a:effectLst/>
                <a:uLnTx/>
                <a:uFillTx/>
                <a:latin typeface="Aptos" panose="02110004020202020204"/>
                <a:ea typeface="+mn-ea"/>
                <a:cs typeface="+mn-cs"/>
              </a:rPr>
              <a:t>** at 12 weeks, 44% (6729/15251) of assessed FLS patients were recommended to have osteoporosis-specific treatment [13% were already on treatment]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400" b="0" i="0" u="none" strike="noStrike" kern="1200" cap="none" spc="0" normalizeH="0" baseline="0" noProof="0" dirty="0">
                <a:ln>
                  <a:noFill/>
                </a:ln>
                <a:solidFill>
                  <a:prstClr val="black"/>
                </a:solidFill>
                <a:effectLst/>
                <a:uLnTx/>
                <a:uFillTx/>
                <a:latin typeface="Aptos" panose="02110004020202020204"/>
                <a:ea typeface="+mn-ea"/>
                <a:cs typeface="+mn-cs"/>
              </a:rPr>
              <a:t>** at 16 weeks, 51% (4314/8354) of patients started/continued on osteoporosis specific treatment of those who were recommended to do so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400" b="0" i="0" u="none" strike="noStrike" kern="1200" cap="none" spc="0" normalizeH="0" baseline="0" noProof="0" dirty="0">
                <a:ln>
                  <a:noFill/>
                </a:ln>
                <a:solidFill>
                  <a:prstClr val="black"/>
                </a:solidFill>
                <a:effectLst/>
                <a:uLnTx/>
                <a:uFillTx/>
                <a:latin typeface="Aptos" panose="02110004020202020204"/>
                <a:ea typeface="+mn-ea"/>
                <a:cs typeface="+mn-cs"/>
              </a:rPr>
              <a:t>** at 52 weeks, 59% (4621/7807) of patients were still taking osteoporosis specific treatment of those who were recommended to do so </a:t>
            </a:r>
          </a:p>
          <a:p>
            <a:endParaRPr lang="en-NZ" dirty="0"/>
          </a:p>
        </p:txBody>
      </p:sp>
      <p:pic>
        <p:nvPicPr>
          <p:cNvPr id="4" name="Picture 3">
            <a:extLst>
              <a:ext uri="{FF2B5EF4-FFF2-40B4-BE49-F238E27FC236}">
                <a16:creationId xmlns:a16="http://schemas.microsoft.com/office/drawing/2014/main" id="{3C4A3EB9-74E0-11E5-FB9B-0D51A17B7695}"/>
              </a:ext>
            </a:extLst>
          </p:cNvPr>
          <p:cNvPicPr>
            <a:picLocks noChangeAspect="1"/>
          </p:cNvPicPr>
          <p:nvPr/>
        </p:nvPicPr>
        <p:blipFill>
          <a:blip r:embed="rId2"/>
          <a:stretch>
            <a:fillRect/>
          </a:stretch>
        </p:blipFill>
        <p:spPr>
          <a:xfrm>
            <a:off x="6512313" y="880945"/>
            <a:ext cx="5389549" cy="4817327"/>
          </a:xfrm>
          <a:prstGeom prst="rect">
            <a:avLst/>
          </a:prstGeom>
        </p:spPr>
      </p:pic>
      <p:sp>
        <p:nvSpPr>
          <p:cNvPr id="5" name="TextBox 4">
            <a:extLst>
              <a:ext uri="{FF2B5EF4-FFF2-40B4-BE49-F238E27FC236}">
                <a16:creationId xmlns:a16="http://schemas.microsoft.com/office/drawing/2014/main" id="{0280ADE1-23F3-8464-19C0-FDFF5A795715}"/>
              </a:ext>
            </a:extLst>
          </p:cNvPr>
          <p:cNvSpPr txBox="1"/>
          <p:nvPr/>
        </p:nvSpPr>
        <p:spPr>
          <a:xfrm>
            <a:off x="8588268" y="5698272"/>
            <a:ext cx="3957851" cy="369332"/>
          </a:xfrm>
          <a:prstGeom prst="rect">
            <a:avLst/>
          </a:prstGeom>
          <a:noFill/>
        </p:spPr>
        <p:txBody>
          <a:bodyPr wrap="square" rtlCol="0">
            <a:spAutoFit/>
          </a:bodyPr>
          <a:lstStyle/>
          <a:p>
            <a:r>
              <a:rPr lang="en-NZ" i="1" dirty="0"/>
              <a:t>ANZFFR 2025 Annual Report</a:t>
            </a:r>
          </a:p>
        </p:txBody>
      </p:sp>
    </p:spTree>
    <p:extLst>
      <p:ext uri="{BB962C8B-B14F-4D97-AF65-F5344CB8AC3E}">
        <p14:creationId xmlns:p14="http://schemas.microsoft.com/office/powerpoint/2010/main" val="216184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8D4926-5469-CE19-4222-97447BB191F4}"/>
              </a:ext>
            </a:extLst>
          </p:cNvPr>
          <p:cNvPicPr>
            <a:picLocks noChangeAspect="1"/>
          </p:cNvPicPr>
          <p:nvPr/>
        </p:nvPicPr>
        <p:blipFill>
          <a:blip r:embed="rId2"/>
          <a:srcRect l="6875" t="23410" r="68696" b="30328"/>
          <a:stretch/>
        </p:blipFill>
        <p:spPr>
          <a:xfrm>
            <a:off x="1220335" y="2142699"/>
            <a:ext cx="8167732" cy="4350175"/>
          </a:xfrm>
          <a:prstGeom prst="rect">
            <a:avLst/>
          </a:prstGeom>
        </p:spPr>
      </p:pic>
      <p:sp>
        <p:nvSpPr>
          <p:cNvPr id="2" name="Title 1">
            <a:extLst>
              <a:ext uri="{FF2B5EF4-FFF2-40B4-BE49-F238E27FC236}">
                <a16:creationId xmlns:a16="http://schemas.microsoft.com/office/drawing/2014/main" id="{5C1FD608-5BC3-F45C-34D7-E30052E4FEAF}"/>
              </a:ext>
            </a:extLst>
          </p:cNvPr>
          <p:cNvSpPr>
            <a:spLocks noGrp="1"/>
          </p:cNvSpPr>
          <p:nvPr>
            <p:ph type="title"/>
          </p:nvPr>
        </p:nvSpPr>
        <p:spPr>
          <a:xfrm>
            <a:off x="341194" y="365126"/>
            <a:ext cx="11436824" cy="958708"/>
          </a:xfrm>
        </p:spPr>
        <p:txBody>
          <a:bodyPr>
            <a:normAutofit fontScale="90000"/>
          </a:bodyPr>
          <a:lstStyle/>
          <a:p>
            <a:r>
              <a:rPr lang="en-NZ" dirty="0"/>
              <a:t>Which ‘osteoporosis-specific treatment’ did we use?</a:t>
            </a:r>
          </a:p>
        </p:txBody>
      </p:sp>
      <p:sp>
        <p:nvSpPr>
          <p:cNvPr id="3" name="Content Placeholder 2">
            <a:extLst>
              <a:ext uri="{FF2B5EF4-FFF2-40B4-BE49-F238E27FC236}">
                <a16:creationId xmlns:a16="http://schemas.microsoft.com/office/drawing/2014/main" id="{838C0094-CAC0-113B-0B20-508B9ACFEF28}"/>
              </a:ext>
            </a:extLst>
          </p:cNvPr>
          <p:cNvSpPr>
            <a:spLocks noGrp="1"/>
          </p:cNvSpPr>
          <p:nvPr>
            <p:ph idx="1"/>
          </p:nvPr>
        </p:nvSpPr>
        <p:spPr>
          <a:xfrm>
            <a:off x="838200" y="1323834"/>
            <a:ext cx="10584976" cy="4853130"/>
          </a:xfrm>
        </p:spPr>
        <p:txBody>
          <a:bodyPr/>
          <a:lstStyle/>
          <a:p>
            <a:r>
              <a:rPr lang="en-NZ" dirty="0"/>
              <a:t>Percentage of bisphosphonate = 96% (6 : 4 ratio in favour of zoledronate), denosumab = 2%, teriparatide = 2%</a:t>
            </a:r>
          </a:p>
          <a:p>
            <a:endParaRPr lang="en-NZ" dirty="0"/>
          </a:p>
        </p:txBody>
      </p:sp>
      <p:sp>
        <p:nvSpPr>
          <p:cNvPr id="6" name="TextBox 5">
            <a:extLst>
              <a:ext uri="{FF2B5EF4-FFF2-40B4-BE49-F238E27FC236}">
                <a16:creationId xmlns:a16="http://schemas.microsoft.com/office/drawing/2014/main" id="{F4AFFD93-2C5A-AEC9-66A6-1D7E0751482D}"/>
              </a:ext>
            </a:extLst>
          </p:cNvPr>
          <p:cNvSpPr txBox="1"/>
          <p:nvPr/>
        </p:nvSpPr>
        <p:spPr>
          <a:xfrm>
            <a:off x="6837527" y="6308208"/>
            <a:ext cx="3957851" cy="369332"/>
          </a:xfrm>
          <a:prstGeom prst="rect">
            <a:avLst/>
          </a:prstGeom>
          <a:noFill/>
        </p:spPr>
        <p:txBody>
          <a:bodyPr wrap="square" rtlCol="0">
            <a:spAutoFit/>
          </a:bodyPr>
          <a:lstStyle/>
          <a:p>
            <a:r>
              <a:rPr lang="en-NZ" i="1" dirty="0"/>
              <a:t>ANZFFR 2025 Annual Report</a:t>
            </a:r>
          </a:p>
        </p:txBody>
      </p:sp>
    </p:spTree>
    <p:extLst>
      <p:ext uri="{BB962C8B-B14F-4D97-AF65-F5344CB8AC3E}">
        <p14:creationId xmlns:p14="http://schemas.microsoft.com/office/powerpoint/2010/main" val="2818568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D934-B0C2-4326-7F64-F89BE72965E5}"/>
              </a:ext>
            </a:extLst>
          </p:cNvPr>
          <p:cNvSpPr>
            <a:spLocks noGrp="1"/>
          </p:cNvSpPr>
          <p:nvPr>
            <p:ph type="title"/>
          </p:nvPr>
        </p:nvSpPr>
        <p:spPr/>
        <p:txBody>
          <a:bodyPr/>
          <a:lstStyle/>
          <a:p>
            <a:r>
              <a:rPr lang="en-NZ" dirty="0"/>
              <a:t>Our 2023/2024 data in summary:</a:t>
            </a:r>
          </a:p>
        </p:txBody>
      </p:sp>
      <p:sp>
        <p:nvSpPr>
          <p:cNvPr id="3" name="Content Placeholder 2">
            <a:extLst>
              <a:ext uri="{FF2B5EF4-FFF2-40B4-BE49-F238E27FC236}">
                <a16:creationId xmlns:a16="http://schemas.microsoft.com/office/drawing/2014/main" id="{C09F605B-1249-5490-11AC-EEC76B804FB4}"/>
              </a:ext>
            </a:extLst>
          </p:cNvPr>
          <p:cNvSpPr>
            <a:spLocks noGrp="1"/>
          </p:cNvSpPr>
          <p:nvPr>
            <p:ph idx="1"/>
          </p:nvPr>
        </p:nvSpPr>
        <p:spPr>
          <a:xfrm>
            <a:off x="838200" y="2312913"/>
            <a:ext cx="8294783" cy="1950614"/>
          </a:xfrm>
        </p:spPr>
        <p:txBody>
          <a:bodyPr>
            <a:normAutofit/>
          </a:bodyPr>
          <a:lstStyle/>
          <a:p>
            <a:r>
              <a:rPr lang="en-NZ" dirty="0"/>
              <a:t>Good patient identification rate</a:t>
            </a:r>
          </a:p>
          <a:p>
            <a:endParaRPr lang="en-NZ" sz="1200" dirty="0"/>
          </a:p>
          <a:p>
            <a:r>
              <a:rPr lang="en-NZ" dirty="0"/>
              <a:t>A decent proportion of identified patients advised to start osteoporosis-specific treatment</a:t>
            </a:r>
          </a:p>
        </p:txBody>
      </p:sp>
      <p:pic>
        <p:nvPicPr>
          <p:cNvPr id="4" name="Picture 3">
            <a:extLst>
              <a:ext uri="{FF2B5EF4-FFF2-40B4-BE49-F238E27FC236}">
                <a16:creationId xmlns:a16="http://schemas.microsoft.com/office/drawing/2014/main" id="{B940510C-5A0F-779C-FEE0-8D54CB0B7DE3}"/>
              </a:ext>
            </a:extLst>
          </p:cNvPr>
          <p:cNvPicPr>
            <a:picLocks noChangeAspect="1"/>
          </p:cNvPicPr>
          <p:nvPr/>
        </p:nvPicPr>
        <p:blipFill>
          <a:blip r:embed="rId2"/>
          <a:stretch>
            <a:fillRect/>
          </a:stretch>
        </p:blipFill>
        <p:spPr>
          <a:xfrm>
            <a:off x="8934680" y="478577"/>
            <a:ext cx="2719151" cy="3784950"/>
          </a:xfrm>
          <a:prstGeom prst="rect">
            <a:avLst/>
          </a:prstGeom>
        </p:spPr>
      </p:pic>
      <p:sp>
        <p:nvSpPr>
          <p:cNvPr id="5" name="Content Placeholder 2">
            <a:extLst>
              <a:ext uri="{FF2B5EF4-FFF2-40B4-BE49-F238E27FC236}">
                <a16:creationId xmlns:a16="http://schemas.microsoft.com/office/drawing/2014/main" id="{B3ED1206-065D-43FC-BFD9-873BB31FC02C}"/>
              </a:ext>
            </a:extLst>
          </p:cNvPr>
          <p:cNvSpPr txBox="1">
            <a:spLocks/>
          </p:cNvSpPr>
          <p:nvPr/>
        </p:nvSpPr>
        <p:spPr>
          <a:xfrm>
            <a:off x="759245" y="4119685"/>
            <a:ext cx="10960687" cy="21801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1200" dirty="0"/>
          </a:p>
          <a:p>
            <a:r>
              <a:rPr lang="en-NZ" dirty="0"/>
              <a:t>Moderate degree of under-treatment </a:t>
            </a:r>
            <a:r>
              <a:rPr lang="en-US" dirty="0"/>
              <a:t>at 16 &amp; 52-week follow ups, ‘attrition’ most likely</a:t>
            </a:r>
            <a:r>
              <a:rPr lang="en-NZ" dirty="0"/>
              <a:t> due to </a:t>
            </a:r>
            <a:r>
              <a:rPr lang="en-NZ" b="1" dirty="0"/>
              <a:t>treatment inertia </a:t>
            </a:r>
            <a:r>
              <a:rPr lang="en-NZ" dirty="0"/>
              <a:t>and </a:t>
            </a:r>
            <a:r>
              <a:rPr lang="en-NZ" b="1" dirty="0"/>
              <a:t>discontinuation of oral bisphosphonates</a:t>
            </a:r>
          </a:p>
        </p:txBody>
      </p:sp>
    </p:spTree>
    <p:extLst>
      <p:ext uri="{BB962C8B-B14F-4D97-AF65-F5344CB8AC3E}">
        <p14:creationId xmlns:p14="http://schemas.microsoft.com/office/powerpoint/2010/main" val="420984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8FA75B-8EE0-1913-0958-5046322ADD2E}"/>
              </a:ext>
            </a:extLst>
          </p:cNvPr>
          <p:cNvPicPr>
            <a:picLocks noChangeAspect="1"/>
          </p:cNvPicPr>
          <p:nvPr/>
        </p:nvPicPr>
        <p:blipFill>
          <a:blip r:embed="rId2"/>
          <a:stretch>
            <a:fillRect/>
          </a:stretch>
        </p:blipFill>
        <p:spPr>
          <a:xfrm>
            <a:off x="3911907" y="1709738"/>
            <a:ext cx="4852930" cy="4852930"/>
          </a:xfrm>
          <a:prstGeom prst="rect">
            <a:avLst/>
          </a:prstGeom>
        </p:spPr>
      </p:pic>
      <p:sp>
        <p:nvSpPr>
          <p:cNvPr id="2" name="Title 1">
            <a:extLst>
              <a:ext uri="{FF2B5EF4-FFF2-40B4-BE49-F238E27FC236}">
                <a16:creationId xmlns:a16="http://schemas.microsoft.com/office/drawing/2014/main" id="{A37A49F3-42E6-68F1-33E0-C79367CFE2B0}"/>
              </a:ext>
            </a:extLst>
          </p:cNvPr>
          <p:cNvSpPr>
            <a:spLocks noGrp="1"/>
          </p:cNvSpPr>
          <p:nvPr>
            <p:ph type="title"/>
          </p:nvPr>
        </p:nvSpPr>
        <p:spPr>
          <a:xfrm>
            <a:off x="831849" y="473725"/>
            <a:ext cx="11187553" cy="1236013"/>
          </a:xfrm>
        </p:spPr>
        <p:txBody>
          <a:bodyPr>
            <a:noAutofit/>
          </a:bodyPr>
          <a:lstStyle/>
          <a:p>
            <a:r>
              <a:rPr lang="en-NZ" sz="8000" dirty="0"/>
              <a:t>How can we do better?</a:t>
            </a:r>
          </a:p>
        </p:txBody>
      </p:sp>
    </p:spTree>
    <p:extLst>
      <p:ext uri="{BB962C8B-B14F-4D97-AF65-F5344CB8AC3E}">
        <p14:creationId xmlns:p14="http://schemas.microsoft.com/office/powerpoint/2010/main" val="2809277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0BA5-C7F3-D5AB-F5CE-82DA48793628}"/>
              </a:ext>
            </a:extLst>
          </p:cNvPr>
          <p:cNvSpPr>
            <a:spLocks noGrp="1"/>
          </p:cNvSpPr>
          <p:nvPr>
            <p:ph type="title"/>
          </p:nvPr>
        </p:nvSpPr>
        <p:spPr>
          <a:xfrm>
            <a:off x="838200" y="365125"/>
            <a:ext cx="10515600" cy="1158875"/>
          </a:xfrm>
        </p:spPr>
        <p:txBody>
          <a:bodyPr/>
          <a:lstStyle/>
          <a:p>
            <a:r>
              <a:rPr lang="en-NZ" dirty="0"/>
              <a:t>Treatment Indication (</a:t>
            </a:r>
            <a:r>
              <a:rPr lang="en-NZ" i="1" dirty="0"/>
              <a:t>in a broader sense</a:t>
            </a:r>
            <a:r>
              <a:rPr lang="en-NZ" dirty="0"/>
              <a:t>)</a:t>
            </a:r>
          </a:p>
        </p:txBody>
      </p:sp>
      <p:sp>
        <p:nvSpPr>
          <p:cNvPr id="3" name="Content Placeholder 2">
            <a:extLst>
              <a:ext uri="{FF2B5EF4-FFF2-40B4-BE49-F238E27FC236}">
                <a16:creationId xmlns:a16="http://schemas.microsoft.com/office/drawing/2014/main" id="{166F98E2-733F-A88F-AEFD-2C223E9D4D56}"/>
              </a:ext>
            </a:extLst>
          </p:cNvPr>
          <p:cNvSpPr>
            <a:spLocks noGrp="1"/>
          </p:cNvSpPr>
          <p:nvPr>
            <p:ph idx="1"/>
          </p:nvPr>
        </p:nvSpPr>
        <p:spPr>
          <a:xfrm>
            <a:off x="838200" y="1638301"/>
            <a:ext cx="10515600" cy="4561777"/>
          </a:xfrm>
        </p:spPr>
        <p:txBody>
          <a:bodyPr>
            <a:normAutofit lnSpcReduction="10000"/>
          </a:bodyPr>
          <a:lstStyle/>
          <a:p>
            <a:r>
              <a:rPr lang="en-NZ" dirty="0"/>
              <a:t>Treatment should be implemented for ‘high risk’ patients:</a:t>
            </a:r>
          </a:p>
          <a:p>
            <a:pPr marL="0" indent="0">
              <a:buNone/>
            </a:pPr>
            <a:r>
              <a:rPr lang="en-NZ" i="1" dirty="0"/>
              <a:t>ONZ FLS Clinical Standards 2021</a:t>
            </a:r>
          </a:p>
          <a:p>
            <a:endParaRPr lang="en-NZ" dirty="0"/>
          </a:p>
          <a:p>
            <a:endParaRPr lang="en-NZ" dirty="0"/>
          </a:p>
          <a:p>
            <a:endParaRPr lang="en-NZ" dirty="0"/>
          </a:p>
          <a:p>
            <a:pPr marL="0" indent="0">
              <a:buNone/>
            </a:pPr>
            <a:endParaRPr lang="en-NZ" sz="2100" dirty="0"/>
          </a:p>
          <a:p>
            <a:r>
              <a:rPr lang="en-NZ" dirty="0"/>
              <a:t>Willingness/ motivation of the patient an important factor in treatment initiation decision</a:t>
            </a:r>
          </a:p>
          <a:p>
            <a:endParaRPr lang="en-NZ" sz="1200" dirty="0"/>
          </a:p>
          <a:p>
            <a:r>
              <a:rPr lang="en-NZ" dirty="0"/>
              <a:t>Treatment futile in those with short (&lt;1-2 years) life expectancy</a:t>
            </a:r>
          </a:p>
        </p:txBody>
      </p:sp>
      <p:pic>
        <p:nvPicPr>
          <p:cNvPr id="4" name="Picture 3">
            <a:extLst>
              <a:ext uri="{FF2B5EF4-FFF2-40B4-BE49-F238E27FC236}">
                <a16:creationId xmlns:a16="http://schemas.microsoft.com/office/drawing/2014/main" id="{0AA88038-92BF-30F9-AAAF-516223422465}"/>
              </a:ext>
            </a:extLst>
          </p:cNvPr>
          <p:cNvPicPr>
            <a:picLocks noChangeAspect="1"/>
          </p:cNvPicPr>
          <p:nvPr/>
        </p:nvPicPr>
        <p:blipFill>
          <a:blip r:embed="rId2"/>
          <a:stretch>
            <a:fillRect/>
          </a:stretch>
        </p:blipFill>
        <p:spPr>
          <a:xfrm>
            <a:off x="1896983" y="2548098"/>
            <a:ext cx="8387874" cy="1761804"/>
          </a:xfrm>
          <a:prstGeom prst="rect">
            <a:avLst/>
          </a:prstGeom>
        </p:spPr>
      </p:pic>
      <p:cxnSp>
        <p:nvCxnSpPr>
          <p:cNvPr id="6" name="Straight Connector 5">
            <a:extLst>
              <a:ext uri="{FF2B5EF4-FFF2-40B4-BE49-F238E27FC236}">
                <a16:creationId xmlns:a16="http://schemas.microsoft.com/office/drawing/2014/main" id="{26CF8F75-CC72-E4D2-0235-9C30112BEFB3}"/>
              </a:ext>
            </a:extLst>
          </p:cNvPr>
          <p:cNvCxnSpPr>
            <a:cxnSpLocks/>
          </p:cNvCxnSpPr>
          <p:nvPr/>
        </p:nvCxnSpPr>
        <p:spPr>
          <a:xfrm>
            <a:off x="2366536" y="3640873"/>
            <a:ext cx="7203440" cy="0"/>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0438151-CB85-9C37-14A4-032503C565D2}"/>
              </a:ext>
            </a:extLst>
          </p:cNvPr>
          <p:cNvCxnSpPr>
            <a:cxnSpLocks/>
          </p:cNvCxnSpPr>
          <p:nvPr/>
        </p:nvCxnSpPr>
        <p:spPr>
          <a:xfrm>
            <a:off x="2366536" y="3339086"/>
            <a:ext cx="7203440" cy="0"/>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8BABB18-8398-0839-5E8F-EED43577CC9C}"/>
              </a:ext>
            </a:extLst>
          </p:cNvPr>
          <p:cNvCxnSpPr>
            <a:cxnSpLocks/>
          </p:cNvCxnSpPr>
          <p:nvPr/>
        </p:nvCxnSpPr>
        <p:spPr>
          <a:xfrm>
            <a:off x="2366536" y="3910265"/>
            <a:ext cx="4659745" cy="0"/>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880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par>
                                <p:cTn id="16" presetID="22" presetClass="entr" presetSubtype="8" fill="hold"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0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5965-CFDE-01BF-F1DD-D7ACC3C23E6F}"/>
              </a:ext>
            </a:extLst>
          </p:cNvPr>
          <p:cNvSpPr>
            <a:spLocks noGrp="1"/>
          </p:cNvSpPr>
          <p:nvPr>
            <p:ph type="title"/>
          </p:nvPr>
        </p:nvSpPr>
        <p:spPr/>
        <p:txBody>
          <a:bodyPr>
            <a:normAutofit/>
          </a:bodyPr>
          <a:lstStyle/>
          <a:p>
            <a:r>
              <a:rPr lang="en-NZ" sz="4200" dirty="0"/>
              <a:t>New Zealand Guideline </a:t>
            </a:r>
            <a:br>
              <a:rPr lang="en-NZ" sz="4200" dirty="0"/>
            </a:br>
            <a:r>
              <a:rPr lang="en-NZ" sz="2800" dirty="0"/>
              <a:t>(</a:t>
            </a:r>
            <a:r>
              <a:rPr lang="en-NZ" sz="2800" i="1" dirty="0"/>
              <a:t>ONZ Osteoporosis Management Guidance, 2017</a:t>
            </a:r>
            <a:r>
              <a:rPr lang="en-NZ" sz="2800" dirty="0"/>
              <a:t>)</a:t>
            </a:r>
          </a:p>
        </p:txBody>
      </p:sp>
      <p:pic>
        <p:nvPicPr>
          <p:cNvPr id="3" name="Picture 2">
            <a:extLst>
              <a:ext uri="{FF2B5EF4-FFF2-40B4-BE49-F238E27FC236}">
                <a16:creationId xmlns:a16="http://schemas.microsoft.com/office/drawing/2014/main" id="{897A7013-3196-0677-FF76-41F71E9F7360}"/>
              </a:ext>
            </a:extLst>
          </p:cNvPr>
          <p:cNvPicPr>
            <a:picLocks noChangeAspect="1"/>
          </p:cNvPicPr>
          <p:nvPr/>
        </p:nvPicPr>
        <p:blipFill>
          <a:blip r:embed="rId2"/>
          <a:stretch>
            <a:fillRect/>
          </a:stretch>
        </p:blipFill>
        <p:spPr>
          <a:xfrm>
            <a:off x="711200" y="2029522"/>
            <a:ext cx="10632943" cy="4215240"/>
          </a:xfrm>
          <a:prstGeom prst="rect">
            <a:avLst/>
          </a:prstGeom>
        </p:spPr>
      </p:pic>
      <p:sp>
        <p:nvSpPr>
          <p:cNvPr id="4" name="Rectangle: Rounded Corners 3">
            <a:extLst>
              <a:ext uri="{FF2B5EF4-FFF2-40B4-BE49-F238E27FC236}">
                <a16:creationId xmlns:a16="http://schemas.microsoft.com/office/drawing/2014/main" id="{2F54663C-DE7F-B3B7-7784-8CB73C20A003}"/>
              </a:ext>
            </a:extLst>
          </p:cNvPr>
          <p:cNvSpPr/>
          <p:nvPr/>
        </p:nvSpPr>
        <p:spPr>
          <a:xfrm>
            <a:off x="3307265" y="3869473"/>
            <a:ext cx="3327400" cy="657922"/>
          </a:xfrm>
          <a:prstGeom prst="roundRect">
            <a:avLst/>
          </a:prstGeom>
          <a:noFill/>
          <a:ln w="730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8491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atient's injury&#10;&#10;AI-generated content may be incorrect.">
            <a:extLst>
              <a:ext uri="{FF2B5EF4-FFF2-40B4-BE49-F238E27FC236}">
                <a16:creationId xmlns:a16="http://schemas.microsoft.com/office/drawing/2014/main" id="{91D3FD7C-7422-968B-0B93-C3E799E43F93}"/>
              </a:ext>
            </a:extLst>
          </p:cNvPr>
          <p:cNvPicPr>
            <a:picLocks noChangeAspect="1"/>
          </p:cNvPicPr>
          <p:nvPr/>
        </p:nvPicPr>
        <p:blipFill>
          <a:blip r:embed="rId3">
            <a:extLst>
              <a:ext uri="{28A0092B-C50C-407E-A947-70E740481C1C}">
                <a14:useLocalDpi xmlns:a14="http://schemas.microsoft.com/office/drawing/2010/main" val="0"/>
              </a:ext>
            </a:extLst>
          </a:blip>
          <a:srcRect l="11345" t="3146" r="18891" b="27126"/>
          <a:stretch/>
        </p:blipFill>
        <p:spPr>
          <a:xfrm>
            <a:off x="4153785" y="1945886"/>
            <a:ext cx="7766869" cy="4348975"/>
          </a:xfrm>
          <a:prstGeom prst="rect">
            <a:avLst/>
          </a:prstGeom>
        </p:spPr>
      </p:pic>
      <p:sp>
        <p:nvSpPr>
          <p:cNvPr id="2" name="Title 1">
            <a:extLst>
              <a:ext uri="{FF2B5EF4-FFF2-40B4-BE49-F238E27FC236}">
                <a16:creationId xmlns:a16="http://schemas.microsoft.com/office/drawing/2014/main" id="{AC5945B8-2292-F164-AEFA-B947E6B02771}"/>
              </a:ext>
            </a:extLst>
          </p:cNvPr>
          <p:cNvSpPr txBox="1">
            <a:spLocks/>
          </p:cNvSpPr>
          <p:nvPr/>
        </p:nvSpPr>
        <p:spPr>
          <a:xfrm>
            <a:off x="838200" y="393699"/>
            <a:ext cx="10515600" cy="10178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4400" b="0" i="0" u="none" strike="noStrike" kern="1200" cap="none" spc="0" normalizeH="0" baseline="0" noProof="0" dirty="0">
                <a:ln>
                  <a:noFill/>
                </a:ln>
                <a:solidFill>
                  <a:prstClr val="black"/>
                </a:solidFill>
                <a:effectLst/>
                <a:uLnTx/>
                <a:uFillTx/>
                <a:latin typeface="Aptos Display" panose="02110004020202020204"/>
                <a:ea typeface="+mj-ea"/>
                <a:cs typeface="+mj-cs"/>
              </a:rPr>
              <a:t>UK Guideline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600" b="0" i="1" u="none" strike="noStrike" kern="1200" cap="none" spc="0" normalizeH="0" baseline="0" noProof="0" dirty="0">
                <a:ln>
                  <a:noFill/>
                </a:ln>
                <a:solidFill>
                  <a:prstClr val="black"/>
                </a:solidFill>
                <a:effectLst/>
                <a:uLnTx/>
                <a:uFillTx/>
                <a:latin typeface="Aptos Display" panose="02110004020202020204"/>
                <a:ea typeface="+mj-ea"/>
                <a:cs typeface="+mj-cs"/>
              </a:rPr>
              <a:t>National Osteoporosis Guidelines Group (NOGG) treatment algorithm (2024)</a:t>
            </a:r>
          </a:p>
        </p:txBody>
      </p:sp>
      <p:pic>
        <p:nvPicPr>
          <p:cNvPr id="5" name="Picture 4">
            <a:extLst>
              <a:ext uri="{FF2B5EF4-FFF2-40B4-BE49-F238E27FC236}">
                <a16:creationId xmlns:a16="http://schemas.microsoft.com/office/drawing/2014/main" id="{8BF820D3-91A3-35C1-EE27-72747727C31B}"/>
              </a:ext>
            </a:extLst>
          </p:cNvPr>
          <p:cNvPicPr>
            <a:picLocks noChangeAspect="1"/>
          </p:cNvPicPr>
          <p:nvPr/>
        </p:nvPicPr>
        <p:blipFill>
          <a:blip r:embed="rId4"/>
          <a:srcRect l="14268" t="33903" r="76794" b="22846"/>
          <a:stretch/>
        </p:blipFill>
        <p:spPr>
          <a:xfrm>
            <a:off x="178419" y="1945886"/>
            <a:ext cx="3445727" cy="4689563"/>
          </a:xfrm>
          <a:prstGeom prst="rect">
            <a:avLst/>
          </a:prstGeom>
        </p:spPr>
      </p:pic>
    </p:spTree>
    <p:extLst>
      <p:ext uri="{BB962C8B-B14F-4D97-AF65-F5344CB8AC3E}">
        <p14:creationId xmlns:p14="http://schemas.microsoft.com/office/powerpoint/2010/main" val="2448037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1542</TotalTime>
  <Words>1043</Words>
  <Application>Microsoft Office PowerPoint</Application>
  <PresentationFormat>Widescreen</PresentationFormat>
  <Paragraphs>110</Paragraphs>
  <Slides>21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Aptos</vt:lpstr>
      <vt:lpstr>Aptos Display</vt:lpstr>
      <vt:lpstr>Arial</vt:lpstr>
      <vt:lpstr>Calibri</vt:lpstr>
      <vt:lpstr>Calibri Light</vt:lpstr>
      <vt:lpstr>Office Theme</vt:lpstr>
      <vt:lpstr>1_Office Theme</vt:lpstr>
      <vt:lpstr>1_Default Design</vt:lpstr>
      <vt:lpstr>Managing treatment protocols – zoledronate &amp; denosumab</vt:lpstr>
      <vt:lpstr>Context</vt:lpstr>
      <vt:lpstr>How are we really doing?</vt:lpstr>
      <vt:lpstr>Which ‘osteoporosis-specific treatment’ did we use?</vt:lpstr>
      <vt:lpstr>Our 2023/2024 data in summary:</vt:lpstr>
      <vt:lpstr>How can we do better?</vt:lpstr>
      <vt:lpstr>Treatment Indication (in a broader sense)</vt:lpstr>
      <vt:lpstr>New Zealand Guideline  (ONZ Osteoporosis Management Guidance, 2017)</vt:lpstr>
      <vt:lpstr>PowerPoint Presentation</vt:lpstr>
      <vt:lpstr>IOF-ESCEO Rx algorithm (2020)</vt:lpstr>
      <vt:lpstr>History of osteoporosis specific treatment agents in NZ</vt:lpstr>
      <vt:lpstr>Significance of improved access to zoledronate and denosumab</vt:lpstr>
      <vt:lpstr>Significance of improved access to zoledronate and denosumab</vt:lpstr>
      <vt:lpstr>Significance of improved access to zoledronate and denosumab</vt:lpstr>
      <vt:lpstr>Limiting factors for zoledronate</vt:lpstr>
      <vt:lpstr>What about denosumab?</vt:lpstr>
      <vt:lpstr>Denosumab – Who to use it in?</vt:lpstr>
      <vt:lpstr>Recommendations for the use of denosumab (Prolia®) – ONZ &amp; FLNNZ joint task force:  Frazer Anderson, Christine Gill, Harminder Gill, David Kim, Richard Macharg, Alistair  McAndrew, Natasha Nagar, Claire O’Leary, Elizabeth Spellacy, Nicola Ward  https://osteoporosis.org.nz/wp-content/uploads/2025/04/ONZ-FLNNZ-Denosumab-Recommendations-final-draft-dkim-edit_sm2.pdf</vt:lpstr>
      <vt:lpstr>Key messages of the denosumab document</vt:lpstr>
      <vt:lpstr>PowerPoint Presentation</vt:lpstr>
      <vt:lpstr>Take home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Kim (Consultant/Endocrinologist) (WDHB)</dc:creator>
  <cp:lastModifiedBy>David Kim (Consultant/Endocrinologist) (WDHB)</cp:lastModifiedBy>
  <cp:revision>59</cp:revision>
  <dcterms:created xsi:type="dcterms:W3CDTF">2025-04-20T00:03:52Z</dcterms:created>
  <dcterms:modified xsi:type="dcterms:W3CDTF">2025-05-14T11:41:31Z</dcterms:modified>
</cp:coreProperties>
</file>